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8"/>
  </p:notesMasterIdLst>
  <p:handoutMasterIdLst>
    <p:handoutMasterId r:id="rId49"/>
  </p:handoutMasterIdLst>
  <p:sldIdLst>
    <p:sldId id="394" r:id="rId4"/>
    <p:sldId id="395" r:id="rId5"/>
    <p:sldId id="443" r:id="rId6"/>
    <p:sldId id="444" r:id="rId7"/>
    <p:sldId id="449" r:id="rId8"/>
    <p:sldId id="448" r:id="rId9"/>
    <p:sldId id="445" r:id="rId10"/>
    <p:sldId id="450" r:id="rId11"/>
    <p:sldId id="451" r:id="rId12"/>
    <p:sldId id="463" r:id="rId13"/>
    <p:sldId id="467" r:id="rId14"/>
    <p:sldId id="466" r:id="rId15"/>
    <p:sldId id="452" r:id="rId16"/>
    <p:sldId id="459" r:id="rId17"/>
    <p:sldId id="453" r:id="rId18"/>
    <p:sldId id="462" r:id="rId19"/>
    <p:sldId id="460" r:id="rId20"/>
    <p:sldId id="454" r:id="rId21"/>
    <p:sldId id="468" r:id="rId22"/>
    <p:sldId id="455" r:id="rId23"/>
    <p:sldId id="469" r:id="rId24"/>
    <p:sldId id="475" r:id="rId25"/>
    <p:sldId id="476" r:id="rId26"/>
    <p:sldId id="470" r:id="rId27"/>
    <p:sldId id="472" r:id="rId28"/>
    <p:sldId id="473" r:id="rId29"/>
    <p:sldId id="474" r:id="rId30"/>
    <p:sldId id="478" r:id="rId31"/>
    <p:sldId id="457" r:id="rId32"/>
    <p:sldId id="471" r:id="rId33"/>
    <p:sldId id="456" r:id="rId34"/>
    <p:sldId id="479" r:id="rId35"/>
    <p:sldId id="482" r:id="rId36"/>
    <p:sldId id="480" r:id="rId37"/>
    <p:sldId id="484" r:id="rId38"/>
    <p:sldId id="481" r:id="rId39"/>
    <p:sldId id="485" r:id="rId40"/>
    <p:sldId id="486" r:id="rId41"/>
    <p:sldId id="487" r:id="rId42"/>
    <p:sldId id="488" r:id="rId43"/>
    <p:sldId id="421" r:id="rId44"/>
    <p:sldId id="442" r:id="rId45"/>
    <p:sldId id="352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595" autoAdjust="0"/>
  </p:normalViewPr>
  <p:slideViewPr>
    <p:cSldViewPr>
      <p:cViewPr varScale="1">
        <p:scale>
          <a:sx n="71" d="100"/>
          <a:sy n="71" d="100"/>
        </p:scale>
        <p:origin x="49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230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2#5" TargetMode="External"/><Relationship Id="rId2" Type="http://schemas.openxmlformats.org/officeDocument/2006/relationships/hyperlink" Target="https://www.mathsisfun.com/numbers/rounding-method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2#5" TargetMode="External"/><Relationship Id="rId2" Type="http://schemas.openxmlformats.org/officeDocument/2006/relationships/hyperlink" Target="https://www.mathsisfun.com/numbers/rounding-metho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8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indeavr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172#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Sequences of </a:t>
            </a:r>
            <a:r>
              <a:rPr lang="en-US" dirty="0"/>
              <a:t>Elements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8693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90293" y="3862749"/>
            <a:ext cx="10344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3072" y="3657600"/>
            <a:ext cx="4727897" cy="22221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  <p:pic>
        <p:nvPicPr>
          <p:cNvPr id="26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2654" b="2654"/>
          <a:stretch>
            <a:fillRect/>
          </a:stretch>
        </p:blipFill>
        <p:spPr>
          <a:xfrm>
            <a:off x="5027612" y="645459"/>
            <a:ext cx="4267200" cy="12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218199" cy="5570355"/>
          </a:xfrm>
        </p:spPr>
        <p:txBody>
          <a:bodyPr>
            <a:normAutofit/>
          </a:bodyPr>
          <a:lstStyle/>
          <a:p>
            <a:r>
              <a:rPr lang="en-US" sz="3300" dirty="0" smtClean="0"/>
              <a:t>Enter two integers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 smtClean="0"/>
              <a:t> and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 smtClean="0"/>
          </a:p>
          <a:p>
            <a:r>
              <a:rPr lang="en-US" sz="3300" dirty="0" smtClean="0"/>
              <a:t>Generate and print the following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 smtClean="0"/>
              <a:t>:</a:t>
            </a:r>
          </a:p>
          <a:p>
            <a:pPr lvl="1"/>
            <a:r>
              <a:rPr lang="en-US" sz="3000" dirty="0" smtClean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 smtClean="0"/>
              <a:t>All other elements 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 smtClean="0"/>
              <a:t> elements</a:t>
            </a:r>
          </a:p>
          <a:p>
            <a:r>
              <a:rPr lang="en-US" sz="3300" dirty="0" smtClean="0"/>
              <a:t>Example: n =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 smtClean="0"/>
              <a:t>, k =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 smtClean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Last K Numbers Sums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71600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417758" y="1713012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71599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67000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417758" y="3008412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66999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950443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417758" y="4291855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950442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202991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judge.softuni.bg/Contests/Practice/Index/172#2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932614" y="5050264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  <a:endParaRPr lang="en-US" sz="2800" b="1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334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Last K Numbers Sums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6800"/>
            <a:ext cx="10668002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600" dirty="0" smtClean="0"/>
              <a:t> = int.Parse(Console.ReadLine());</a:t>
            </a:r>
          </a:p>
          <a:p>
            <a:r>
              <a:rPr lang="en-US" sz="2600" dirty="0" smtClean="0"/>
              <a:t>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600" dirty="0" smtClean="0"/>
              <a:t> = int.Parse(Console.ReadLine());</a:t>
            </a:r>
          </a:p>
          <a:p>
            <a:r>
              <a:rPr lang="en-US" sz="2600" dirty="0" smtClean="0"/>
              <a:t>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600" dirty="0" smtClean="0"/>
              <a:t>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new long[n]</a:t>
            </a:r>
            <a:r>
              <a:rPr lang="en-US" sz="2600" dirty="0" smtClean="0"/>
              <a:t>;</a:t>
            </a:r>
          </a:p>
          <a:p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600" dirty="0" smtClean="0"/>
              <a:t>[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600" dirty="0" smtClean="0"/>
              <a:t>]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600" dirty="0" smtClean="0"/>
              <a:t>;</a:t>
            </a:r>
          </a:p>
          <a:p>
            <a:r>
              <a:rPr lang="en-US" sz="2600" dirty="0" smtClean="0"/>
              <a:t>for (int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600" dirty="0" smtClean="0"/>
              <a:t>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600" dirty="0" smtClean="0"/>
              <a:t>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600" dirty="0" smtClean="0"/>
              <a:t>&lt;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600" dirty="0" smtClean="0"/>
              <a:t>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600" dirty="0" smtClean="0"/>
              <a:t>++)</a:t>
            </a:r>
          </a:p>
          <a:p>
            <a:r>
              <a:rPr lang="en-US" sz="2600" dirty="0" smtClean="0"/>
              <a:t>{</a:t>
            </a:r>
          </a:p>
          <a:p>
            <a:r>
              <a:rPr lang="en-US" sz="2600" dirty="0" smtClean="0"/>
              <a:t>  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600" dirty="0" smtClean="0"/>
              <a:t> = Math.Max(0,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600" dirty="0" smtClean="0"/>
              <a:t>-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600" dirty="0" smtClean="0"/>
              <a:t>);</a:t>
            </a:r>
          </a:p>
          <a:p>
            <a:r>
              <a:rPr lang="en-US" sz="2600" dirty="0" smtClean="0"/>
              <a:t>  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600" dirty="0" smtClean="0"/>
              <a:t>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600" dirty="0" smtClean="0"/>
              <a:t>-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600" dirty="0" smtClean="0"/>
              <a:t>;</a:t>
            </a:r>
          </a:p>
          <a:p>
            <a:r>
              <a:rPr lang="en-US" sz="2600" dirty="0" smtClean="0"/>
              <a:t>  long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600" dirty="0" smtClean="0"/>
              <a:t>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TODO: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sum the values</a:t>
            </a:r>
            <a:r>
              <a:rPr lang="bg-BG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of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600" dirty="0" smtClean="0"/>
              <a:t> 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600" dirty="0" smtClean="0"/>
              <a:t>[current]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600" dirty="0" smtClean="0"/>
              <a:t>;</a:t>
            </a:r>
          </a:p>
          <a:p>
            <a:r>
              <a:rPr lang="en-US" sz="2600" dirty="0" smtClean="0"/>
              <a:t>}</a:t>
            </a:r>
          </a:p>
          <a:p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TODO: print the sequence seq[]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02991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85486"/>
            <a:ext cx="10363200" cy="820600"/>
          </a:xfrm>
        </p:spPr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Live Exercises in Class (Lab)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86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6959">
            <a:off x="8549166" y="1500195"/>
            <a:ext cx="2313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400" noProof="1" smtClean="0"/>
              <a:t>new int[]</a:t>
            </a:r>
            <a:endParaRPr lang="en-US" sz="4400" noProof="1"/>
          </a:p>
        </p:txBody>
      </p:sp>
      <p:pic>
        <p:nvPicPr>
          <p:cNvPr id="10" name="Picture 1" descr="C:\Trash\arr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536005" y="2015361"/>
            <a:ext cx="4351888" cy="1516304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2367228"/>
            <a:ext cx="3200400" cy="20764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122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4819308"/>
            <a:ext cx="9959128" cy="820600"/>
          </a:xfrm>
        </p:spPr>
        <p:txBody>
          <a:bodyPr/>
          <a:lstStyle/>
          <a:p>
            <a:r>
              <a:rPr lang="en-US" dirty="0" smtClean="0"/>
              <a:t>Reading Arrays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35884" y="5724772"/>
            <a:ext cx="9959128" cy="688256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latin typeface="Consolas" panose="020B0609020204030204" pitchFamily="49" charset="0"/>
              </a:rPr>
              <a:t>String.Split()</a:t>
            </a:r>
            <a:r>
              <a:rPr lang="en-US" dirty="0" smtClean="0"/>
              <a:t> and </a:t>
            </a:r>
            <a:r>
              <a:rPr lang="en-US" b="1" noProof="1" smtClean="0">
                <a:latin typeface="Consolas" panose="020B0609020204030204" pitchFamily="49" charset="0"/>
              </a:rPr>
              <a:t>Select()</a:t>
            </a:r>
            <a:endParaRPr lang="en-US" b="1" noProof="1">
              <a:latin typeface="Consolas" panose="020B0609020204030204" pitchFamily="49" charset="0"/>
            </a:endParaRPr>
          </a:p>
        </p:txBody>
      </p:sp>
      <p:pic>
        <p:nvPicPr>
          <p:cNvPr id="1026" name="Picture 2" descr="http://integroscrm.com/wp-content/uploads/2015/11/Data_Inp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94" y="1542632"/>
            <a:ext cx="4397118" cy="2822950"/>
          </a:xfrm>
          <a:prstGeom prst="roundRect">
            <a:avLst>
              <a:gd name="adj" fmla="val 10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6246812" y="2763607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542633"/>
            <a:ext cx="3585084" cy="28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0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/>
              <a:t> of the </a:t>
            </a:r>
            <a:r>
              <a:rPr lang="en-US" dirty="0" smtClean="0"/>
              <a:t>array: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Next, create the array of given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and </a:t>
            </a:r>
            <a:r>
              <a:rPr lang="en-US" dirty="0"/>
              <a:t>read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 smtClean="0"/>
              <a:t>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Arrays From the Console</a:t>
            </a:r>
            <a:endParaRPr lang="bg-BG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836612" y="1971656"/>
            <a:ext cx="1045845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int.Parse(Console.ReadLine());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3593871"/>
            <a:ext cx="10458452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int[n]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931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to read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integers and print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 smtClean="0"/>
              <a:t> values: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 smtClean="0"/>
              <a:t>Problem: Sum, Min, Max, First, Last, Average</a:t>
            </a:r>
            <a:endParaRPr lang="en-US" sz="3900" dirty="0"/>
          </a:p>
        </p:txBody>
      </p:sp>
      <p:sp>
        <p:nvSpPr>
          <p:cNvPr id="7" name="TextBox 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judge.softuni.bg/Contests/Practice/Index/172#3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2" y="2667001"/>
            <a:ext cx="838200" cy="30603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37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937419" y="4043295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46587" y="2667000"/>
            <a:ext cx="3080417" cy="30603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72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 = -5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 = 37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= 12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 = 8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Average = 14.4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99212" y="2667001"/>
            <a:ext cx="838200" cy="30603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423820" y="4043295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2988" y="2667001"/>
            <a:ext cx="3266824" cy="30603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135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 = 20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 = 50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= 50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 = 40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Average = 33.75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3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 smtClean="0"/>
              <a:t>Solution: Sum, Min, Max, First, Last, Average</a:t>
            </a:r>
            <a:endParaRPr lang="en-US" sz="39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79464" y="1450742"/>
            <a:ext cx="10572748" cy="43869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System.Linq;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int.Parse(Console.ReadLine());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int[n]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Console.WriteLine("Sum = {0}", nums.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{0}",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also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last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average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5041260" y="1164608"/>
            <a:ext cx="6091483" cy="1121392"/>
          </a:xfrm>
          <a:prstGeom prst="wedgeRoundRectCallout">
            <a:avLst>
              <a:gd name="adj1" fmla="val -57714"/>
              <a:gd name="adj2" fmla="val 58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enable aggregate functions like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.Max()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.Sum()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0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21392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Arrays can be read from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 line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space separated values</a:t>
            </a:r>
            <a:r>
              <a:rPr lang="en-US" dirty="0" smtClean="0"/>
              <a:t>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Or even write the above as a single line of code: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Reading Array Values from a Single Line</a:t>
            </a:r>
            <a:endParaRPr lang="bg-BG" dirty="0"/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2547584"/>
            <a:ext cx="10458452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values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 = values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int[items.Length];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items.Length;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int.Parse(items[i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6612" y="5540992"/>
            <a:ext cx="1045845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Console.ReadLine().Split('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Select(int.Parse).ToArray();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36612" y="1791129"/>
            <a:ext cx="10458452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8 30 25 40 72 -2 44 56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4"/>
          <p:cNvSpPr>
            <a:spLocks noChangeArrowheads="1"/>
          </p:cNvSpPr>
          <p:nvPr/>
        </p:nvSpPr>
        <p:spPr bwMode="auto">
          <a:xfrm>
            <a:off x="7770853" y="2149068"/>
            <a:ext cx="3858863" cy="1491393"/>
          </a:xfrm>
          <a:prstGeom prst="wedgeRoundRectCallout">
            <a:avLst>
              <a:gd name="adj1" fmla="val -60223"/>
              <a:gd name="adj2" fmla="val 228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string.Split(' ')</a:t>
            </a:r>
            <a:r>
              <a:rPr lang="en-US" sz="27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splits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7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space and produces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string[]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>
            <a:off x="8532812" y="5486400"/>
            <a:ext cx="3276600" cy="1025856"/>
          </a:xfrm>
          <a:prstGeom prst="wedgeRoundRectCallout">
            <a:avLst>
              <a:gd name="adj1" fmla="val -65700"/>
              <a:gd name="adj2" fmla="val 217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sz="26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enable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.Select()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6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 smtClean="0"/>
              <a:t>Write a program to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read an array of integers </a:t>
            </a:r>
            <a:r>
              <a:rPr lang="en-US" sz="3300" dirty="0" smtClean="0"/>
              <a:t>and find all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300" dirty="0" smtClean="0"/>
              <a:t> of elements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300" dirty="0" smtClean="0"/>
              <a:t>,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300" dirty="0" smtClean="0"/>
              <a:t> and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3300" dirty="0" smtClean="0"/>
              <a:t>, such that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300" dirty="0" smtClean="0"/>
              <a:t> </a:t>
            </a:r>
            <a:r>
              <a:rPr lang="en-US" sz="3300" dirty="0"/>
              <a:t>+</a:t>
            </a:r>
            <a:r>
              <a:rPr lang="en-US" sz="3300" dirty="0" smtClean="0"/>
              <a:t>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300" dirty="0" smtClean="0"/>
              <a:t> </a:t>
            </a:r>
            <a:r>
              <a:rPr lang="en-US" sz="3300" dirty="0"/>
              <a:t>==</a:t>
            </a:r>
            <a:r>
              <a:rPr lang="en-US" sz="3300" dirty="0" smtClean="0"/>
              <a:t>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3300" dirty="0" smtClean="0"/>
              <a:t> (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300" dirty="0" smtClean="0"/>
              <a:t> stays left from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300" dirty="0" smtClean="0"/>
              <a:t>)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Triple Sum (a + b == c)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7304"/>
            <a:ext cx="1716004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1 1 1 1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72902"/>
            <a:ext cx="17160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51713" y="3186752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1866" y="2487304"/>
            <a:ext cx="22464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4 2 8 6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081866" y="3772902"/>
            <a:ext cx="22464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+ 2 == 6</a:t>
            </a:r>
          </a:p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+ 6 == 8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4014565" y="3186752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913812" y="2487304"/>
            <a:ext cx="24780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3 1 5 6 1 2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913812" y="3772902"/>
            <a:ext cx="24780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+ 2 == 5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+ 5 == 6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+ 1 == 2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+ 2 == 3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+ 1 == 6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+ 2 == 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9962312" y="3186752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608012" y="5728648"/>
            <a:ext cx="1059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your solution here: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judge.softuni.bg/Contests/Practice/Index/172#4</a:t>
            </a:r>
            <a:endParaRPr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071033" y="2487304"/>
            <a:ext cx="2136608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2 7 5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071033" y="3772902"/>
            <a:ext cx="2136608" cy="20744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+ 5 == 7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+ 0 == 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+ 0 == 7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+ 0 == 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6948837" y="3186752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0980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Triple Sum (a + b == c)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judge.softuni.bg/Contests/Practice/Index/172#4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836612" y="1191904"/>
            <a:ext cx="10458452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nums = Console.ReadLine().Split(' 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.Select(int.Parse).ToArray();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nums.Length;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j = i + 1; j &lt; nums.Length; j++)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nums[i];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b = nums[j];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sum = a + b;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(nums.Contains(sum))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($"{a} + {b} == {sum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7313612" y="3352800"/>
            <a:ext cx="2971800" cy="1447800"/>
          </a:xfrm>
          <a:prstGeom prst="wedgeRoundRectCallout">
            <a:avLst>
              <a:gd name="adj1" fmla="val -70332"/>
              <a:gd name="adj2" fmla="val -315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800" noProof="1">
                <a:solidFill>
                  <a:schemeClr val="tx1"/>
                </a:solidFill>
              </a:rPr>
              <a:t>print </a:t>
            </a:r>
            <a:r>
              <a:rPr lang="en-US" sz="2800" noProof="1" smtClean="0">
                <a:solidFill>
                  <a:schemeClr val="tx1"/>
                </a:solidFill>
              </a:rPr>
              <a:t>"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sz="2800" noProof="1" smtClean="0">
                <a:solidFill>
                  <a:schemeClr val="tx1"/>
                </a:solidFill>
              </a:rPr>
              <a:t>" when no triples are found</a:t>
            </a:r>
            <a:endParaRPr lang="en-US" sz="28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Defining, </a:t>
            </a:r>
            <a:r>
              <a:rPr lang="en-US" dirty="0" smtClean="0"/>
              <a:t>Initializing and Processing Arrays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Reading </a:t>
            </a:r>
            <a:r>
              <a:rPr lang="en-US" dirty="0" smtClean="0"/>
              <a:t>Arrays from </a:t>
            </a:r>
            <a:r>
              <a:rPr lang="en-US" dirty="0"/>
              <a:t>the </a:t>
            </a:r>
            <a:r>
              <a:rPr lang="en-US" dirty="0" smtClean="0"/>
              <a:t>Console</a:t>
            </a:r>
          </a:p>
          <a:p>
            <a:pPr marL="819096" lvl="1" indent="-514350"/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 smtClean="0"/>
              <a:t> Loop to Read Arrays</a:t>
            </a:r>
          </a:p>
          <a:p>
            <a:pPr marL="819096" lvl="1" indent="-514350"/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String.Split(…)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Printing Arrays at </a:t>
            </a:r>
            <a:r>
              <a:rPr lang="en-US" dirty="0"/>
              <a:t>the </a:t>
            </a:r>
            <a:r>
              <a:rPr lang="en-US" dirty="0" smtClean="0"/>
              <a:t>Console</a:t>
            </a:r>
          </a:p>
          <a:p>
            <a:pPr marL="761946" lvl="1" indent="-457200"/>
            <a:r>
              <a:rPr lang="en-US" dirty="0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/>
              <a:t> Loop</a:t>
            </a:r>
            <a:endParaRPr lang="en-US" dirty="0"/>
          </a:p>
          <a:p>
            <a:pPr marL="761946" lvl="1" indent="-457200"/>
            <a:r>
              <a:rPr lang="en-US" dirty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String.Join(…)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Arrays </a:t>
            </a:r>
            <a:r>
              <a:rPr lang="en-US" dirty="0"/>
              <a:t>– </a:t>
            </a:r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826952"/>
            <a:ext cx="3429000" cy="4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4800600"/>
            <a:ext cx="9959128" cy="820600"/>
          </a:xfrm>
        </p:spPr>
        <p:txBody>
          <a:bodyPr/>
          <a:lstStyle/>
          <a:p>
            <a:r>
              <a:rPr lang="en-US" dirty="0" smtClean="0"/>
              <a:t>Printing Arrays at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35884" y="5706064"/>
            <a:ext cx="9959128" cy="719034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>
                <a:latin typeface="Consolas" panose="020B0609020204030204" pitchFamily="49" charset="0"/>
              </a:rPr>
              <a:t>foreach</a:t>
            </a:r>
            <a:r>
              <a:rPr lang="en-US" dirty="0" smtClean="0"/>
              <a:t> and </a:t>
            </a:r>
            <a:r>
              <a:rPr lang="en-US" b="1" noProof="1">
                <a:latin typeface="Consolas" panose="020B0609020204030204" pitchFamily="49" charset="0"/>
              </a:rPr>
              <a:t>String.Join()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88" y="1259750"/>
            <a:ext cx="3405928" cy="31598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1" descr="C:\Trash\arr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366731" y="1990354"/>
            <a:ext cx="4351888" cy="1516304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</p:spPr>
      </p:pic>
      <p:pic>
        <p:nvPicPr>
          <p:cNvPr id="2054" name="Picture 6" descr="http://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91875"/>
            <a:ext cx="2895600" cy="28956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To print all array elements,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 smtClean="0"/>
              <a:t>-loop can be used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Separate </a:t>
            </a:r>
            <a:r>
              <a:rPr lang="en-US" dirty="0"/>
              <a:t>elements with white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 </a:t>
            </a:r>
            <a:r>
              <a:rPr lang="en-US" dirty="0"/>
              <a:t>or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</a:t>
            </a:r>
            <a:r>
              <a:rPr lang="en-US" dirty="0" smtClean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82640" y="3300739"/>
            <a:ext cx="10645772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{"one", "two", "three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"five"};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elements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.Length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("arr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0}] = {1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index,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60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Rounding Numbers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Read 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array of real numbers </a:t>
            </a:r>
            <a:r>
              <a:rPr lang="en-US" sz="3200" dirty="0" smtClean="0"/>
              <a:t>(space separated values),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round </a:t>
            </a:r>
            <a:r>
              <a:rPr lang="en-US" sz="3200" dirty="0" smtClean="0"/>
              <a:t>them in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away from 0</a:t>
            </a:r>
            <a:r>
              <a:rPr lang="en-US" sz="3200" dirty="0" smtClean="0"/>
              <a:t>" style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200" dirty="0" smtClean="0"/>
              <a:t> the output as in the examples: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2" y="2525463"/>
            <a:ext cx="42672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0.9 1.5 2.4 2.5 3.14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3418116"/>
            <a:ext cx="4267200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 =&gt; 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2.4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3.14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303212" y="2761344"/>
            <a:ext cx="510041" cy="10123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judge.softuni.bg/Contests/Practice/Index/172#</a:t>
            </a:r>
            <a:r>
              <a:rPr lang="bg-BG" dirty="0" smtClean="0">
                <a:hlinkClick r:id="rId3"/>
              </a:rPr>
              <a:t>5</a:t>
            </a:r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149223" y="2525463"/>
            <a:ext cx="52235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-5.01 -1.599 -2.5 -1.50 0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49222" y="3418116"/>
            <a:ext cx="5223599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-5.01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-5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-1.599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-2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-2.5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-3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-1.50 =&gt; -2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=&gt; 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5539623" y="2761344"/>
            <a:ext cx="510041" cy="10123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Rounding Numbers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hlinkClick r:id="rId2"/>
              </a:rPr>
              <a:t>Rounding</a:t>
            </a:r>
            <a:r>
              <a:rPr lang="en-US" dirty="0" smtClean="0"/>
              <a:t> turns each value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nearest integer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What to do when the value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exactly between</a:t>
            </a:r>
            <a:r>
              <a:rPr lang="en-US" dirty="0" smtClean="0"/>
              <a:t> two integers?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judge.softuni.bg/Contests/Practice/Index/172#</a:t>
            </a:r>
            <a:r>
              <a:rPr lang="bg-BG" dirty="0" smtClean="0">
                <a:hlinkClick r:id="rId3"/>
              </a:rPr>
              <a:t>5</a:t>
            </a:r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858839" y="2543628"/>
            <a:ext cx="10493374" cy="34870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nums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').Select(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).ToArray();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roundedNums = new int[nums.Length];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nums.Length; i++)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roundedNums[i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(int)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(nums[i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MidpointRounding.AwayFromZero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nums.Length; i++)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Console.WriteLine($"{nums[i]} -&gt; {roundedNums[i]}");</a:t>
            </a:r>
          </a:p>
        </p:txBody>
      </p:sp>
      <p:pic>
        <p:nvPicPr>
          <p:cNvPr id="18" name="Picture 2" descr="https://www.mathsisfun.com/numbers/images/round-aw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58" y="206177"/>
            <a:ext cx="4691290" cy="888990"/>
          </a:xfrm>
          <a:prstGeom prst="roundRect">
            <a:avLst>
              <a:gd name="adj" fmla="val 19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with </a:t>
            </a:r>
            <a:r>
              <a:rPr lang="en-US" noProof="1"/>
              <a:t>foreach </a:t>
            </a:r>
            <a:r>
              <a:rPr lang="en-US" noProof="1" smtClean="0"/>
              <a:t>/ String.Join(…)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sz="3200" dirty="0"/>
              <a:t>-loop: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2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2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2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/>
              <a:t>Use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</a:t>
            </a:r>
            <a:r>
              <a:rPr lang="en-US" sz="3200" dirty="0" smtClean="0"/>
              <a:t>: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005" y="4023270"/>
            <a:ext cx="10805999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string.Join(", ", arr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strings = { "one", "two", "three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"four"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b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one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3140" y="1752600"/>
            <a:ext cx="10805999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50};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arr)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Console.WriteLine(element)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58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 smtClean="0"/>
              <a:t> (space separated values),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 smtClean="0"/>
              <a:t> it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dirty="0" smtClean="0"/>
              <a:t> its elements: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Reversing array elements: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Reverse Array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6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612547"/>
            <a:ext cx="1949399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1 2 3 4 5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90530" y="2609538"/>
            <a:ext cx="197828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5 4 3 2 1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997770" y="271460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6812" y="2612547"/>
            <a:ext cx="220096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-1 20 99 5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252296" y="2609538"/>
            <a:ext cx="21761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99 20 -1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659536" y="271460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2" name="Group 31"/>
          <p:cNvGrpSpPr/>
          <p:nvPr/>
        </p:nvGrpSpPr>
        <p:grpSpPr>
          <a:xfrm>
            <a:off x="3679125" y="4281714"/>
            <a:ext cx="4827398" cy="1661886"/>
            <a:chOff x="3629214" y="4129314"/>
            <a:chExt cx="4827398" cy="1661886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629214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665953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702692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6739431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776170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</a:p>
          </p:txBody>
        </p:sp>
        <p:cxnSp>
          <p:nvCxnSpPr>
            <p:cNvPr id="18" name="Curved Connector 17"/>
            <p:cNvCxnSpPr>
              <a:stCxn id="13" idx="0"/>
              <a:endCxn id="17" idx="0"/>
            </p:cNvCxnSpPr>
            <p:nvPr/>
          </p:nvCxnSpPr>
          <p:spPr>
            <a:xfrm rot="5400000" flipH="1" flipV="1">
              <a:off x="6042913" y="3128265"/>
              <a:ext cx="12700" cy="4146956"/>
            </a:xfrm>
            <a:prstGeom prst="curvedConnector3">
              <a:avLst>
                <a:gd name="adj1" fmla="val 9228567"/>
              </a:avLst>
            </a:prstGeom>
            <a:ln w="57150">
              <a:headEnd type="triangl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14" idx="0"/>
              <a:endCxn id="16" idx="0"/>
            </p:cNvCxnSpPr>
            <p:nvPr/>
          </p:nvCxnSpPr>
          <p:spPr>
            <a:xfrm rot="5400000" flipH="1" flipV="1">
              <a:off x="6042913" y="4165004"/>
              <a:ext cx="12700" cy="2073478"/>
            </a:xfrm>
            <a:prstGeom prst="curvedConnector3">
              <a:avLst>
                <a:gd name="adj1" fmla="val 3742858"/>
              </a:avLst>
            </a:prstGeom>
            <a:ln w="57150">
              <a:headEnd type="triangl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267987" y="4129314"/>
              <a:ext cx="15499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exchange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7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Reverse Array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6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1" y="1066800"/>
            <a:ext cx="10591801" cy="50082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nums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.Split(' ')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.Select(int.Parse).ToArray();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nums.Length / 2; 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SwapElements(nums, i,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 - 1 - 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", nums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SwapElements(int[] arr, int i, int j)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oldElement = arr[i];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arr[j];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arr[j]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oldElement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solution to the "reverse array" problem: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Or even shorter (without parsing strings to numbers):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Reverse Array – Functional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6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1" y="2039256"/>
            <a:ext cx="10591801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3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", </a:t>
            </a:r>
            <a:endParaRPr lang="en-US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Console.ReadLine().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').Select(int.Parse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Reverse().ToArray()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4784019"/>
            <a:ext cx="10591801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3000" b="1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Console.ReadLine().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').Reverse()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4936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85486"/>
            <a:ext cx="10363200" cy="820600"/>
          </a:xfrm>
        </p:spPr>
        <p:txBody>
          <a:bodyPr/>
          <a:lstStyle/>
          <a:p>
            <a:r>
              <a:rPr lang="en-US" dirty="0" smtClean="0"/>
              <a:t>Reading and Printing Arrays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Live Exercises in Class (Lab)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86" y="914400"/>
            <a:ext cx="3524026" cy="3637568"/>
          </a:xfrm>
          <a:prstGeom prst="rect">
            <a:avLst/>
          </a:prstGeom>
        </p:spPr>
      </p:pic>
      <p:pic>
        <p:nvPicPr>
          <p:cNvPr id="8" name="Picture 2" descr="http://integroscrm.com/wp-content/uploads/2015/11/Data_Inp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81" y="974682"/>
            <a:ext cx="2161244" cy="1387518"/>
          </a:xfrm>
          <a:prstGeom prst="roundRect">
            <a:avLst>
              <a:gd name="adj" fmla="val 1044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6246812" y="2763607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60" y="2743200"/>
            <a:ext cx="2011286" cy="1583716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2420472" y="2476460"/>
            <a:ext cx="283261" cy="330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6" descr="http://findicons.com/files/icons/1741/170_dock/256/conso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386" y="2590800"/>
            <a:ext cx="1948582" cy="1948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 descr="C:\Trash\ar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296913" y="1205817"/>
            <a:ext cx="2687528" cy="93640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</p:spPr>
      </p:pic>
      <p:sp>
        <p:nvSpPr>
          <p:cNvPr id="17" name="Down Arrow 16"/>
          <p:cNvSpPr/>
          <p:nvPr/>
        </p:nvSpPr>
        <p:spPr>
          <a:xfrm>
            <a:off x="9499046" y="2260630"/>
            <a:ext cx="283261" cy="330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7280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09656"/>
            <a:ext cx="8938472" cy="820600"/>
          </a:xfrm>
        </p:spPr>
        <p:txBody>
          <a:bodyPr/>
          <a:lstStyle/>
          <a:p>
            <a:r>
              <a:rPr lang="en-US" dirty="0" smtClean="0"/>
              <a:t>Arrays – Exercises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760307"/>
            <a:ext cx="3721752" cy="293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45" y="2063265"/>
            <a:ext cx="3084843" cy="2627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12" y="2029734"/>
            <a:ext cx="2670279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15712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27656"/>
            <a:ext cx="8938472" cy="719034"/>
          </a:xfrm>
        </p:spPr>
        <p:txBody>
          <a:bodyPr/>
          <a:lstStyle/>
          <a:p>
            <a:r>
              <a:rPr lang="en-US" dirty="0" smtClean="0"/>
              <a:t>Working with Arrays of Elements</a:t>
            </a:r>
            <a:endParaRPr lang="en-US" dirty="0"/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00795" y="1305932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224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 smtClean="0"/>
              <a:t>Write a program that reads two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arrays of integers </a:t>
            </a:r>
            <a:r>
              <a:rPr lang="en-US" sz="3300" dirty="0" smtClean="0"/>
              <a:t>and sums them</a:t>
            </a:r>
          </a:p>
          <a:p>
            <a:pPr lvl="1"/>
            <a:r>
              <a:rPr lang="en-US" sz="3100" dirty="0" smtClean="0"/>
              <a:t>When elements are less, duplicate the smaller array a few times</a:t>
            </a:r>
            <a:endParaRPr lang="en-US" sz="31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Sum Arrays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7436" y="2868304"/>
            <a:ext cx="16398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7436" y="4810780"/>
            <a:ext cx="16398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3 5 7 9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226838" y="414962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7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804164" y="2868304"/>
            <a:ext cx="1949399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1 2 3 4 5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43130" y="4810780"/>
            <a:ext cx="197828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3 5 5 7 7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141772" y="414962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43130" y="2865295"/>
            <a:ext cx="1978285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1 2 3 4 5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2 3 2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75212" y="323389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76040" y="2868304"/>
            <a:ext cx="1572249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5 4 3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2 3 1 4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022633" y="4810780"/>
            <a:ext cx="15956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7 7 4 9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10629982" y="414962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022633" y="2865295"/>
            <a:ext cx="159569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5 4 3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2 3 1 4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9545548" y="323389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383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Sum Arrays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143000"/>
            <a:ext cx="10287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arr1 = 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').Select(int.Parse).ToArray();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arr2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 the second array of integers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Math.Max(arr1.Length, arr2.Length);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sumArr = new int[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arr1[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arr1.Length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arr2[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arr2.Length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 ", sumArr));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7</a:t>
            </a:r>
            <a:endParaRPr lang="en-US" dirty="0"/>
          </a:p>
        </p:txBody>
      </p:sp>
      <p:sp>
        <p:nvSpPr>
          <p:cNvPr id="7" name="AutoShape 24"/>
          <p:cNvSpPr>
            <a:spLocks noChangeArrowheads="1"/>
          </p:cNvSpPr>
          <p:nvPr/>
        </p:nvSpPr>
        <p:spPr bwMode="auto">
          <a:xfrm>
            <a:off x="6934767" y="3352800"/>
            <a:ext cx="4648200" cy="1891089"/>
          </a:xfrm>
          <a:prstGeom prst="wedgeRoundRectCallout">
            <a:avLst>
              <a:gd name="adj1" fmla="val -62374"/>
              <a:gd name="adj2" fmla="val 43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 the array: end </a:t>
            </a:r>
            <a:r>
              <a:rPr lang="en-US" sz="30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start</a:t>
            </a:r>
            <a:endParaRPr lang="en-US" sz="3000" noProof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</a:p>
          <a:p>
            <a:pPr algn="ctr"/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len+1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]</a:t>
            </a:r>
          </a:p>
          <a:p>
            <a:pPr algn="ctr"/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6217"/>
            <a:ext cx="11804822" cy="5570355"/>
          </a:xfrm>
        </p:spPr>
        <p:txBody>
          <a:bodyPr/>
          <a:lstStyle/>
          <a:p>
            <a:r>
              <a:rPr lang="en-US" sz="3300" dirty="0" smtClean="0"/>
              <a:t>Reads an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of integers </a:t>
            </a:r>
            <a:r>
              <a:rPr lang="en-US" sz="3300" dirty="0"/>
              <a:t>and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condense</a:t>
            </a:r>
            <a:r>
              <a:rPr lang="en-US" sz="3300" dirty="0" smtClean="0"/>
              <a:t> them by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summing adjacent couples</a:t>
            </a:r>
            <a:r>
              <a:rPr lang="en-US" sz="3300" dirty="0" smtClean="0"/>
              <a:t> of elements until a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single integer </a:t>
            </a:r>
            <a:r>
              <a:rPr lang="en-US" sz="3300" dirty="0" smtClean="0"/>
              <a:t>is obtained:</a:t>
            </a:r>
            <a:endParaRPr lang="en-US" sz="33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Condense Array</a:t>
            </a:r>
            <a:r>
              <a:rPr lang="bg-BG" dirty="0" smtClean="0"/>
              <a:t> </a:t>
            </a:r>
            <a:r>
              <a:rPr lang="en-US" dirty="0" smtClean="0"/>
              <a:t>to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27420" y="2471058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2 4 1 2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28026" y="3268049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6 5 3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22357" y="4067049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11 8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22357" y="4864040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005" y="615768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8</a:t>
            </a:r>
            <a:endParaRPr lang="en-US" dirty="0"/>
          </a:p>
        </p:txBody>
      </p:sp>
      <p:sp>
        <p:nvSpPr>
          <p:cNvPr id="15" name="Curved Right Arrow 14"/>
          <p:cNvSpPr/>
          <p:nvPr/>
        </p:nvSpPr>
        <p:spPr>
          <a:xfrm>
            <a:off x="4422727" y="2680776"/>
            <a:ext cx="510041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>
            <a:off x="4422726" y="4273721"/>
            <a:ext cx="510041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flipH="1">
            <a:off x="6745516" y="3475725"/>
            <a:ext cx="510040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64224" y="2471058"/>
            <a:ext cx="1639804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2 10 3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464830" y="3268049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12 13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59161" y="4067049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888559" y="2680776"/>
            <a:ext cx="510041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4" name="Curved Right Arrow 23"/>
          <p:cNvSpPr/>
          <p:nvPr/>
        </p:nvSpPr>
        <p:spPr>
          <a:xfrm flipH="1">
            <a:off x="3211348" y="3475725"/>
            <a:ext cx="510040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594616" y="2471058"/>
            <a:ext cx="2013740" cy="5231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4 1 2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5221" y="3212519"/>
            <a:ext cx="2018803" cy="5524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5 3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89552" y="3953980"/>
            <a:ext cx="2018803" cy="5524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9 9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8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8589552" y="4695441"/>
            <a:ext cx="2018803" cy="5524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Curved Right Arrow 28"/>
          <p:cNvSpPr/>
          <p:nvPr/>
        </p:nvSpPr>
        <p:spPr>
          <a:xfrm>
            <a:off x="7989923" y="2666262"/>
            <a:ext cx="510041" cy="93328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589552" y="5433797"/>
            <a:ext cx="2018803" cy="5231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35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7989923" y="4146430"/>
            <a:ext cx="510041" cy="93328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 flipH="1">
            <a:off x="10709281" y="3409028"/>
            <a:ext cx="510040" cy="93437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 flipH="1">
            <a:off x="10709281" y="4878554"/>
            <a:ext cx="510040" cy="93437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Condense Array</a:t>
            </a:r>
            <a:r>
              <a:rPr lang="bg-BG" dirty="0" smtClean="0"/>
              <a:t> </a:t>
            </a:r>
            <a:r>
              <a:rPr lang="en-US" dirty="0" smtClean="0"/>
              <a:t>to Number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6005" y="615768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8</a:t>
            </a:r>
            <a:endParaRPr lang="en-US" dirty="0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08012" y="1143000"/>
            <a:ext cx="10958400" cy="48313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nums = Console.ReadLine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').Select(int.Parse).ToArray();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(nums.Length &gt; 1)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condensed = new int[nums.Length - 1];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i++)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condensed[i]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sum nums</a:t>
            </a:r>
            <a:endParaRPr lang="en-US" sz="2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 = condensed;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Console.WriteLine(nums[0]);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856412" y="3704772"/>
            <a:ext cx="4588982" cy="2157047"/>
            <a:chOff x="6856412" y="3704772"/>
            <a:chExt cx="4588982" cy="2157047"/>
          </a:xfrm>
        </p:grpSpPr>
        <p:sp>
          <p:nvSpPr>
            <p:cNvPr id="13" name="Freeform 12"/>
            <p:cNvSpPr/>
            <p:nvPr/>
          </p:nvSpPr>
          <p:spPr>
            <a:xfrm>
              <a:off x="6856412" y="3704772"/>
              <a:ext cx="4588982" cy="2157047"/>
            </a:xfrm>
            <a:custGeom>
              <a:avLst/>
              <a:gdLst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165600 w 4673600"/>
                <a:gd name="connsiteY66" fmla="*/ 1944914 h 2351314"/>
                <a:gd name="connsiteX67" fmla="*/ 4267200 w 4673600"/>
                <a:gd name="connsiteY67" fmla="*/ 1930400 h 2351314"/>
                <a:gd name="connsiteX68" fmla="*/ 4383315 w 4673600"/>
                <a:gd name="connsiteY68" fmla="*/ 1901372 h 2351314"/>
                <a:gd name="connsiteX69" fmla="*/ 4484915 w 4673600"/>
                <a:gd name="connsiteY69" fmla="*/ 1843314 h 2351314"/>
                <a:gd name="connsiteX70" fmla="*/ 4513943 w 4673600"/>
                <a:gd name="connsiteY70" fmla="*/ 1785257 h 2351314"/>
                <a:gd name="connsiteX71" fmla="*/ 4542972 w 4673600"/>
                <a:gd name="connsiteY71" fmla="*/ 1741714 h 2351314"/>
                <a:gd name="connsiteX72" fmla="*/ 4572000 w 4673600"/>
                <a:gd name="connsiteY72" fmla="*/ 1654629 h 2351314"/>
                <a:gd name="connsiteX73" fmla="*/ 4586515 w 4673600"/>
                <a:gd name="connsiteY73" fmla="*/ 1553029 h 2351314"/>
                <a:gd name="connsiteX74" fmla="*/ 4615543 w 4673600"/>
                <a:gd name="connsiteY74" fmla="*/ 1509486 h 2351314"/>
                <a:gd name="connsiteX75" fmla="*/ 4644572 w 4673600"/>
                <a:gd name="connsiteY75" fmla="*/ 1393372 h 2351314"/>
                <a:gd name="connsiteX76" fmla="*/ 4659086 w 4673600"/>
                <a:gd name="connsiteY76" fmla="*/ 1190172 h 2351314"/>
                <a:gd name="connsiteX77" fmla="*/ 4673600 w 4673600"/>
                <a:gd name="connsiteY77" fmla="*/ 1074057 h 2351314"/>
                <a:gd name="connsiteX78" fmla="*/ 4659086 w 4673600"/>
                <a:gd name="connsiteY78" fmla="*/ 711200 h 2351314"/>
                <a:gd name="connsiteX79" fmla="*/ 4630057 w 4673600"/>
                <a:gd name="connsiteY79" fmla="*/ 624114 h 2351314"/>
                <a:gd name="connsiteX80" fmla="*/ 4557486 w 4673600"/>
                <a:gd name="connsiteY80" fmla="*/ 537029 h 2351314"/>
                <a:gd name="connsiteX81" fmla="*/ 4499429 w 4673600"/>
                <a:gd name="connsiteY81" fmla="*/ 493486 h 2351314"/>
                <a:gd name="connsiteX82" fmla="*/ 4426857 w 4673600"/>
                <a:gd name="connsiteY82" fmla="*/ 420914 h 2351314"/>
                <a:gd name="connsiteX83" fmla="*/ 4397829 w 4673600"/>
                <a:gd name="connsiteY83" fmla="*/ 319314 h 2351314"/>
                <a:gd name="connsiteX84" fmla="*/ 4339772 w 4673600"/>
                <a:gd name="connsiteY84" fmla="*/ 275772 h 2351314"/>
                <a:gd name="connsiteX85" fmla="*/ 4267200 w 4673600"/>
                <a:gd name="connsiteY85" fmla="*/ 203200 h 2351314"/>
                <a:gd name="connsiteX86" fmla="*/ 4136572 w 4673600"/>
                <a:gd name="connsiteY86" fmla="*/ 116114 h 2351314"/>
                <a:gd name="connsiteX87" fmla="*/ 3962400 w 4673600"/>
                <a:gd name="connsiteY87" fmla="*/ 87086 h 2351314"/>
                <a:gd name="connsiteX88" fmla="*/ 3860800 w 4673600"/>
                <a:gd name="connsiteY88" fmla="*/ 58057 h 2351314"/>
                <a:gd name="connsiteX89" fmla="*/ 3614057 w 4673600"/>
                <a:gd name="connsiteY89" fmla="*/ 14514 h 2351314"/>
                <a:gd name="connsiteX90" fmla="*/ 3556000 w 4673600"/>
                <a:gd name="connsiteY90" fmla="*/ 0 h 2351314"/>
                <a:gd name="connsiteX91" fmla="*/ 3367315 w 4673600"/>
                <a:gd name="connsiteY91" fmla="*/ 29029 h 2351314"/>
                <a:gd name="connsiteX92" fmla="*/ 3236686 w 4673600"/>
                <a:gd name="connsiteY92" fmla="*/ 101600 h 2351314"/>
                <a:gd name="connsiteX93" fmla="*/ 2844800 w 4673600"/>
                <a:gd name="connsiteY93" fmla="*/ 101600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165600 w 4673600"/>
                <a:gd name="connsiteY66" fmla="*/ 1944914 h 2351314"/>
                <a:gd name="connsiteX67" fmla="*/ 4267200 w 4673600"/>
                <a:gd name="connsiteY67" fmla="*/ 1930400 h 2351314"/>
                <a:gd name="connsiteX68" fmla="*/ 4383315 w 4673600"/>
                <a:gd name="connsiteY68" fmla="*/ 1901372 h 2351314"/>
                <a:gd name="connsiteX69" fmla="*/ 4484915 w 4673600"/>
                <a:gd name="connsiteY69" fmla="*/ 1843314 h 2351314"/>
                <a:gd name="connsiteX70" fmla="*/ 4513943 w 4673600"/>
                <a:gd name="connsiteY70" fmla="*/ 1785257 h 2351314"/>
                <a:gd name="connsiteX71" fmla="*/ 4542972 w 4673600"/>
                <a:gd name="connsiteY71" fmla="*/ 1741714 h 2351314"/>
                <a:gd name="connsiteX72" fmla="*/ 4572000 w 4673600"/>
                <a:gd name="connsiteY72" fmla="*/ 1654629 h 2351314"/>
                <a:gd name="connsiteX73" fmla="*/ 4586515 w 4673600"/>
                <a:gd name="connsiteY73" fmla="*/ 1553029 h 2351314"/>
                <a:gd name="connsiteX74" fmla="*/ 4615543 w 4673600"/>
                <a:gd name="connsiteY74" fmla="*/ 1509486 h 2351314"/>
                <a:gd name="connsiteX75" fmla="*/ 4644572 w 4673600"/>
                <a:gd name="connsiteY75" fmla="*/ 1393372 h 2351314"/>
                <a:gd name="connsiteX76" fmla="*/ 4659086 w 4673600"/>
                <a:gd name="connsiteY76" fmla="*/ 1190172 h 2351314"/>
                <a:gd name="connsiteX77" fmla="*/ 4673600 w 4673600"/>
                <a:gd name="connsiteY77" fmla="*/ 1074057 h 2351314"/>
                <a:gd name="connsiteX78" fmla="*/ 4659086 w 4673600"/>
                <a:gd name="connsiteY78" fmla="*/ 711200 h 2351314"/>
                <a:gd name="connsiteX79" fmla="*/ 4630057 w 4673600"/>
                <a:gd name="connsiteY79" fmla="*/ 624114 h 2351314"/>
                <a:gd name="connsiteX80" fmla="*/ 4557486 w 4673600"/>
                <a:gd name="connsiteY80" fmla="*/ 537029 h 2351314"/>
                <a:gd name="connsiteX81" fmla="*/ 4499429 w 4673600"/>
                <a:gd name="connsiteY81" fmla="*/ 493486 h 2351314"/>
                <a:gd name="connsiteX82" fmla="*/ 4426857 w 4673600"/>
                <a:gd name="connsiteY82" fmla="*/ 420914 h 2351314"/>
                <a:gd name="connsiteX83" fmla="*/ 4397829 w 4673600"/>
                <a:gd name="connsiteY83" fmla="*/ 319314 h 2351314"/>
                <a:gd name="connsiteX84" fmla="*/ 4339772 w 4673600"/>
                <a:gd name="connsiteY84" fmla="*/ 275772 h 2351314"/>
                <a:gd name="connsiteX85" fmla="*/ 4267200 w 4673600"/>
                <a:gd name="connsiteY85" fmla="*/ 203200 h 2351314"/>
                <a:gd name="connsiteX86" fmla="*/ 4136572 w 4673600"/>
                <a:gd name="connsiteY86" fmla="*/ 116114 h 2351314"/>
                <a:gd name="connsiteX87" fmla="*/ 3962400 w 4673600"/>
                <a:gd name="connsiteY87" fmla="*/ 87086 h 2351314"/>
                <a:gd name="connsiteX88" fmla="*/ 3860800 w 4673600"/>
                <a:gd name="connsiteY88" fmla="*/ 58057 h 2351314"/>
                <a:gd name="connsiteX89" fmla="*/ 3614057 w 4673600"/>
                <a:gd name="connsiteY89" fmla="*/ 14514 h 2351314"/>
                <a:gd name="connsiteX90" fmla="*/ 3556000 w 4673600"/>
                <a:gd name="connsiteY90" fmla="*/ 0 h 2351314"/>
                <a:gd name="connsiteX91" fmla="*/ 3367315 w 4673600"/>
                <a:gd name="connsiteY91" fmla="*/ 29029 h 2351314"/>
                <a:gd name="connsiteX92" fmla="*/ 3236686 w 4673600"/>
                <a:gd name="connsiteY92" fmla="*/ 101600 h 2351314"/>
                <a:gd name="connsiteX93" fmla="*/ 2844800 w 4673600"/>
                <a:gd name="connsiteY93" fmla="*/ 101600 h 2351314"/>
                <a:gd name="connsiteX94" fmla="*/ 2902857 w 4673600"/>
                <a:gd name="connsiteY94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165600 w 4673600"/>
                <a:gd name="connsiteY66" fmla="*/ 1944914 h 2351314"/>
                <a:gd name="connsiteX67" fmla="*/ 4267200 w 4673600"/>
                <a:gd name="connsiteY67" fmla="*/ 1930400 h 2351314"/>
                <a:gd name="connsiteX68" fmla="*/ 4383315 w 4673600"/>
                <a:gd name="connsiteY68" fmla="*/ 1901372 h 2351314"/>
                <a:gd name="connsiteX69" fmla="*/ 4484915 w 4673600"/>
                <a:gd name="connsiteY69" fmla="*/ 1843314 h 2351314"/>
                <a:gd name="connsiteX70" fmla="*/ 4513943 w 4673600"/>
                <a:gd name="connsiteY70" fmla="*/ 1785257 h 2351314"/>
                <a:gd name="connsiteX71" fmla="*/ 4542972 w 4673600"/>
                <a:gd name="connsiteY71" fmla="*/ 1741714 h 2351314"/>
                <a:gd name="connsiteX72" fmla="*/ 4572000 w 4673600"/>
                <a:gd name="connsiteY72" fmla="*/ 1654629 h 2351314"/>
                <a:gd name="connsiteX73" fmla="*/ 4586515 w 4673600"/>
                <a:gd name="connsiteY73" fmla="*/ 1553029 h 2351314"/>
                <a:gd name="connsiteX74" fmla="*/ 4615543 w 4673600"/>
                <a:gd name="connsiteY74" fmla="*/ 1509486 h 2351314"/>
                <a:gd name="connsiteX75" fmla="*/ 4644572 w 4673600"/>
                <a:gd name="connsiteY75" fmla="*/ 1393372 h 2351314"/>
                <a:gd name="connsiteX76" fmla="*/ 4659086 w 4673600"/>
                <a:gd name="connsiteY76" fmla="*/ 1190172 h 2351314"/>
                <a:gd name="connsiteX77" fmla="*/ 4673600 w 4673600"/>
                <a:gd name="connsiteY77" fmla="*/ 1074057 h 2351314"/>
                <a:gd name="connsiteX78" fmla="*/ 4659086 w 4673600"/>
                <a:gd name="connsiteY78" fmla="*/ 711200 h 2351314"/>
                <a:gd name="connsiteX79" fmla="*/ 4630057 w 4673600"/>
                <a:gd name="connsiteY79" fmla="*/ 624114 h 2351314"/>
                <a:gd name="connsiteX80" fmla="*/ 4557486 w 4673600"/>
                <a:gd name="connsiteY80" fmla="*/ 537029 h 2351314"/>
                <a:gd name="connsiteX81" fmla="*/ 4499429 w 4673600"/>
                <a:gd name="connsiteY81" fmla="*/ 493486 h 2351314"/>
                <a:gd name="connsiteX82" fmla="*/ 4426857 w 4673600"/>
                <a:gd name="connsiteY82" fmla="*/ 420914 h 2351314"/>
                <a:gd name="connsiteX83" fmla="*/ 4397829 w 4673600"/>
                <a:gd name="connsiteY83" fmla="*/ 319314 h 2351314"/>
                <a:gd name="connsiteX84" fmla="*/ 4339772 w 4673600"/>
                <a:gd name="connsiteY84" fmla="*/ 275772 h 2351314"/>
                <a:gd name="connsiteX85" fmla="*/ 4267200 w 4673600"/>
                <a:gd name="connsiteY85" fmla="*/ 203200 h 2351314"/>
                <a:gd name="connsiteX86" fmla="*/ 4136572 w 4673600"/>
                <a:gd name="connsiteY86" fmla="*/ 116114 h 2351314"/>
                <a:gd name="connsiteX87" fmla="*/ 3962400 w 4673600"/>
                <a:gd name="connsiteY87" fmla="*/ 87086 h 2351314"/>
                <a:gd name="connsiteX88" fmla="*/ 3860800 w 4673600"/>
                <a:gd name="connsiteY88" fmla="*/ 58057 h 2351314"/>
                <a:gd name="connsiteX89" fmla="*/ 3614057 w 4673600"/>
                <a:gd name="connsiteY89" fmla="*/ 14514 h 2351314"/>
                <a:gd name="connsiteX90" fmla="*/ 3556000 w 4673600"/>
                <a:gd name="connsiteY90" fmla="*/ 0 h 2351314"/>
                <a:gd name="connsiteX91" fmla="*/ 3367315 w 4673600"/>
                <a:gd name="connsiteY91" fmla="*/ 29029 h 2351314"/>
                <a:gd name="connsiteX92" fmla="*/ 3236686 w 4673600"/>
                <a:gd name="connsiteY92" fmla="*/ 101600 h 2351314"/>
                <a:gd name="connsiteX93" fmla="*/ 2902857 w 4673600"/>
                <a:gd name="connsiteY93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67200 w 4673600"/>
                <a:gd name="connsiteY66" fmla="*/ 19304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29100 w 4673600"/>
                <a:gd name="connsiteY66" fmla="*/ 19558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40493 w 4673600"/>
                <a:gd name="connsiteY17" fmla="*/ 69759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29100 w 4673600"/>
                <a:gd name="connsiteY66" fmla="*/ 19558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40493 w 4673600"/>
                <a:gd name="connsiteY17" fmla="*/ 697593 h 2351314"/>
                <a:gd name="connsiteX18" fmla="*/ 984250 w 4673600"/>
                <a:gd name="connsiteY18" fmla="*/ 77560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29100 w 4673600"/>
                <a:gd name="connsiteY66" fmla="*/ 19558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21229 w 4673600"/>
                <a:gd name="connsiteY16" fmla="*/ 669472 h 2351314"/>
                <a:gd name="connsiteX17" fmla="*/ 1040493 w 4673600"/>
                <a:gd name="connsiteY17" fmla="*/ 697593 h 2351314"/>
                <a:gd name="connsiteX18" fmla="*/ 984250 w 4673600"/>
                <a:gd name="connsiteY18" fmla="*/ 77560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29100 w 4673600"/>
                <a:gd name="connsiteY66" fmla="*/ 19558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673600" h="2351314">
                  <a:moveTo>
                    <a:pt x="2902857" y="72572"/>
                  </a:moveTo>
                  <a:cubicBezTo>
                    <a:pt x="2807199" y="79930"/>
                    <a:pt x="2719306" y="81107"/>
                    <a:pt x="2627086" y="101600"/>
                  </a:cubicBezTo>
                  <a:cubicBezTo>
                    <a:pt x="2612151" y="104919"/>
                    <a:pt x="2598057" y="111276"/>
                    <a:pt x="2583543" y="116114"/>
                  </a:cubicBezTo>
                  <a:cubicBezTo>
                    <a:pt x="2532890" y="149883"/>
                    <a:pt x="2489644" y="170491"/>
                    <a:pt x="2452915" y="217714"/>
                  </a:cubicBezTo>
                  <a:cubicBezTo>
                    <a:pt x="2431496" y="245253"/>
                    <a:pt x="2394857" y="304800"/>
                    <a:pt x="2394857" y="304800"/>
                  </a:cubicBezTo>
                  <a:cubicBezTo>
                    <a:pt x="2383053" y="340214"/>
                    <a:pt x="2379451" y="363750"/>
                    <a:pt x="2351315" y="391886"/>
                  </a:cubicBezTo>
                  <a:cubicBezTo>
                    <a:pt x="2338980" y="404221"/>
                    <a:pt x="2323374" y="413113"/>
                    <a:pt x="2307772" y="420914"/>
                  </a:cubicBezTo>
                  <a:cubicBezTo>
                    <a:pt x="2235263" y="457169"/>
                    <a:pt x="2053328" y="448610"/>
                    <a:pt x="2032000" y="449943"/>
                  </a:cubicBezTo>
                  <a:cubicBezTo>
                    <a:pt x="1990552" y="458232"/>
                    <a:pt x="1942378" y="466670"/>
                    <a:pt x="1901372" y="478972"/>
                  </a:cubicBezTo>
                  <a:cubicBezTo>
                    <a:pt x="1872064" y="487765"/>
                    <a:pt x="1843315" y="498324"/>
                    <a:pt x="1814286" y="508000"/>
                  </a:cubicBezTo>
                  <a:lnTo>
                    <a:pt x="1770743" y="522514"/>
                  </a:lnTo>
                  <a:lnTo>
                    <a:pt x="1727200" y="537029"/>
                  </a:lnTo>
                  <a:cubicBezTo>
                    <a:pt x="1717524" y="551543"/>
                    <a:pt x="1711573" y="569405"/>
                    <a:pt x="1698172" y="580572"/>
                  </a:cubicBezTo>
                  <a:cubicBezTo>
                    <a:pt x="1681550" y="594423"/>
                    <a:pt x="1661637" y="607374"/>
                    <a:pt x="1640115" y="609600"/>
                  </a:cubicBezTo>
                  <a:cubicBezTo>
                    <a:pt x="1519708" y="622056"/>
                    <a:pt x="1398210" y="619276"/>
                    <a:pt x="1277257" y="624114"/>
                  </a:cubicBezTo>
                  <a:cubicBezTo>
                    <a:pt x="1248229" y="633790"/>
                    <a:pt x="1216177" y="645583"/>
                    <a:pt x="1190172" y="653143"/>
                  </a:cubicBezTo>
                  <a:cubicBezTo>
                    <a:pt x="1164167" y="660703"/>
                    <a:pt x="1146175" y="662064"/>
                    <a:pt x="1121229" y="669472"/>
                  </a:cubicBezTo>
                  <a:cubicBezTo>
                    <a:pt x="1096283" y="676880"/>
                    <a:pt x="1063323" y="679904"/>
                    <a:pt x="1040493" y="697593"/>
                  </a:cubicBezTo>
                  <a:cubicBezTo>
                    <a:pt x="1017663" y="715282"/>
                    <a:pt x="998764" y="770769"/>
                    <a:pt x="984250" y="775607"/>
                  </a:cubicBezTo>
                  <a:cubicBezTo>
                    <a:pt x="955222" y="794959"/>
                    <a:pt x="947814" y="804182"/>
                    <a:pt x="928915" y="827314"/>
                  </a:cubicBezTo>
                  <a:cubicBezTo>
                    <a:pt x="910016" y="850446"/>
                    <a:pt x="925218" y="860039"/>
                    <a:pt x="870857" y="914400"/>
                  </a:cubicBezTo>
                  <a:cubicBezTo>
                    <a:pt x="861181" y="943429"/>
                    <a:pt x="847830" y="971481"/>
                    <a:pt x="841829" y="1001486"/>
                  </a:cubicBezTo>
                  <a:cubicBezTo>
                    <a:pt x="836991" y="1025676"/>
                    <a:pt x="843108" y="1055105"/>
                    <a:pt x="827315" y="1074057"/>
                  </a:cubicBezTo>
                  <a:cubicBezTo>
                    <a:pt x="814544" y="1089382"/>
                    <a:pt x="788182" y="1082264"/>
                    <a:pt x="769257" y="1088572"/>
                  </a:cubicBezTo>
                  <a:cubicBezTo>
                    <a:pt x="744540" y="1096811"/>
                    <a:pt x="721962" y="1111281"/>
                    <a:pt x="696686" y="1117600"/>
                  </a:cubicBezTo>
                  <a:cubicBezTo>
                    <a:pt x="551040" y="1154011"/>
                    <a:pt x="621713" y="1103888"/>
                    <a:pt x="449943" y="1161143"/>
                  </a:cubicBezTo>
                  <a:cubicBezTo>
                    <a:pt x="368551" y="1188273"/>
                    <a:pt x="421243" y="1171946"/>
                    <a:pt x="290286" y="1204686"/>
                  </a:cubicBezTo>
                  <a:cubicBezTo>
                    <a:pt x="266096" y="1219200"/>
                    <a:pt x="241188" y="1232581"/>
                    <a:pt x="217715" y="1248229"/>
                  </a:cubicBezTo>
                  <a:cubicBezTo>
                    <a:pt x="197587" y="1261648"/>
                    <a:pt x="180171" y="1278951"/>
                    <a:pt x="159657" y="1291772"/>
                  </a:cubicBezTo>
                  <a:cubicBezTo>
                    <a:pt x="141309" y="1303239"/>
                    <a:pt x="120952" y="1311124"/>
                    <a:pt x="101600" y="1320800"/>
                  </a:cubicBezTo>
                  <a:cubicBezTo>
                    <a:pt x="95748" y="1328602"/>
                    <a:pt x="36748" y="1405032"/>
                    <a:pt x="29029" y="1422400"/>
                  </a:cubicBezTo>
                  <a:cubicBezTo>
                    <a:pt x="16602" y="1450362"/>
                    <a:pt x="0" y="1509486"/>
                    <a:pt x="0" y="1509486"/>
                  </a:cubicBezTo>
                  <a:cubicBezTo>
                    <a:pt x="4838" y="1630438"/>
                    <a:pt x="-2604" y="1752511"/>
                    <a:pt x="14515" y="1872343"/>
                  </a:cubicBezTo>
                  <a:cubicBezTo>
                    <a:pt x="17953" y="1896412"/>
                    <a:pt x="85542" y="1931533"/>
                    <a:pt x="101600" y="1944914"/>
                  </a:cubicBezTo>
                  <a:cubicBezTo>
                    <a:pt x="117369" y="1958055"/>
                    <a:pt x="127200" y="1978488"/>
                    <a:pt x="145143" y="1988457"/>
                  </a:cubicBezTo>
                  <a:cubicBezTo>
                    <a:pt x="239494" y="2040874"/>
                    <a:pt x="416824" y="2027741"/>
                    <a:pt x="493486" y="2032000"/>
                  </a:cubicBezTo>
                  <a:cubicBezTo>
                    <a:pt x="508000" y="2036838"/>
                    <a:pt x="523345" y="2039672"/>
                    <a:pt x="537029" y="2046514"/>
                  </a:cubicBezTo>
                  <a:cubicBezTo>
                    <a:pt x="552631" y="2054315"/>
                    <a:pt x="563743" y="2070953"/>
                    <a:pt x="580572" y="2075543"/>
                  </a:cubicBezTo>
                  <a:cubicBezTo>
                    <a:pt x="618830" y="2085977"/>
                    <a:pt x="860441" y="2103704"/>
                    <a:pt x="870857" y="2104572"/>
                  </a:cubicBezTo>
                  <a:cubicBezTo>
                    <a:pt x="986971" y="2099734"/>
                    <a:pt x="1103696" y="2102891"/>
                    <a:pt x="1219200" y="2090057"/>
                  </a:cubicBezTo>
                  <a:cubicBezTo>
                    <a:pt x="1236537" y="2088131"/>
                    <a:pt x="1247141" y="2068830"/>
                    <a:pt x="1262743" y="2061029"/>
                  </a:cubicBezTo>
                  <a:cubicBezTo>
                    <a:pt x="1276427" y="2054187"/>
                    <a:pt x="1291772" y="2051352"/>
                    <a:pt x="1306286" y="2046514"/>
                  </a:cubicBezTo>
                  <a:cubicBezTo>
                    <a:pt x="1350699" y="2057618"/>
                    <a:pt x="1374475" y="2056647"/>
                    <a:pt x="1407886" y="2090057"/>
                  </a:cubicBezTo>
                  <a:cubicBezTo>
                    <a:pt x="1420221" y="2102392"/>
                    <a:pt x="1422122" y="2124355"/>
                    <a:pt x="1436915" y="2133600"/>
                  </a:cubicBezTo>
                  <a:cubicBezTo>
                    <a:pt x="1462863" y="2149817"/>
                    <a:pt x="1494972" y="2152953"/>
                    <a:pt x="1524000" y="2162629"/>
                  </a:cubicBezTo>
                  <a:lnTo>
                    <a:pt x="1567543" y="2177143"/>
                  </a:lnTo>
                  <a:cubicBezTo>
                    <a:pt x="1603639" y="2201207"/>
                    <a:pt x="1627050" y="2219415"/>
                    <a:pt x="1669143" y="2235200"/>
                  </a:cubicBezTo>
                  <a:cubicBezTo>
                    <a:pt x="1687821" y="2242204"/>
                    <a:pt x="1707848" y="2244876"/>
                    <a:pt x="1727200" y="2249714"/>
                  </a:cubicBezTo>
                  <a:cubicBezTo>
                    <a:pt x="1862667" y="2244876"/>
                    <a:pt x="1998328" y="2243927"/>
                    <a:pt x="2133600" y="2235200"/>
                  </a:cubicBezTo>
                  <a:cubicBezTo>
                    <a:pt x="2148868" y="2234215"/>
                    <a:pt x="2162300" y="2224397"/>
                    <a:pt x="2177143" y="2220686"/>
                  </a:cubicBezTo>
                  <a:cubicBezTo>
                    <a:pt x="2201076" y="2214703"/>
                    <a:pt x="2225524" y="2211010"/>
                    <a:pt x="2249715" y="2206172"/>
                  </a:cubicBezTo>
                  <a:cubicBezTo>
                    <a:pt x="2430425" y="2236290"/>
                    <a:pt x="2268053" y="2204575"/>
                    <a:pt x="2380343" y="2235200"/>
                  </a:cubicBezTo>
                  <a:cubicBezTo>
                    <a:pt x="2418833" y="2245697"/>
                    <a:pt x="2460773" y="2246388"/>
                    <a:pt x="2496457" y="2264229"/>
                  </a:cubicBezTo>
                  <a:cubicBezTo>
                    <a:pt x="2543832" y="2287916"/>
                    <a:pt x="2587800" y="2313320"/>
                    <a:pt x="2641600" y="2322286"/>
                  </a:cubicBezTo>
                  <a:cubicBezTo>
                    <a:pt x="2748363" y="2340079"/>
                    <a:pt x="2700136" y="2329663"/>
                    <a:pt x="2786743" y="2351314"/>
                  </a:cubicBezTo>
                  <a:cubicBezTo>
                    <a:pt x="2917372" y="2346476"/>
                    <a:pt x="3048559" y="2349807"/>
                    <a:pt x="3178629" y="2336800"/>
                  </a:cubicBezTo>
                  <a:cubicBezTo>
                    <a:pt x="3195986" y="2335064"/>
                    <a:pt x="3206570" y="2315573"/>
                    <a:pt x="3222172" y="2307772"/>
                  </a:cubicBezTo>
                  <a:cubicBezTo>
                    <a:pt x="3235856" y="2300930"/>
                    <a:pt x="3251201" y="2298095"/>
                    <a:pt x="3265715" y="2293257"/>
                  </a:cubicBezTo>
                  <a:cubicBezTo>
                    <a:pt x="3285067" y="2298095"/>
                    <a:pt x="3304665" y="2302040"/>
                    <a:pt x="3323772" y="2307772"/>
                  </a:cubicBezTo>
                  <a:cubicBezTo>
                    <a:pt x="3353080" y="2316564"/>
                    <a:pt x="3410857" y="2336800"/>
                    <a:pt x="3410857" y="2336800"/>
                  </a:cubicBezTo>
                  <a:cubicBezTo>
                    <a:pt x="3609219" y="2331962"/>
                    <a:pt x="3807727" y="2331296"/>
                    <a:pt x="4005943" y="2322286"/>
                  </a:cubicBezTo>
                  <a:cubicBezTo>
                    <a:pt x="4021227" y="2321591"/>
                    <a:pt x="4035802" y="2314614"/>
                    <a:pt x="4049486" y="2307772"/>
                  </a:cubicBezTo>
                  <a:cubicBezTo>
                    <a:pt x="4065088" y="2299971"/>
                    <a:pt x="4078515" y="2288419"/>
                    <a:pt x="4093029" y="2278743"/>
                  </a:cubicBezTo>
                  <a:cubicBezTo>
                    <a:pt x="4097867" y="2259391"/>
                    <a:pt x="4101811" y="2239793"/>
                    <a:pt x="4107543" y="2220686"/>
                  </a:cubicBezTo>
                  <a:cubicBezTo>
                    <a:pt x="4116336" y="2191378"/>
                    <a:pt x="4129151" y="2163285"/>
                    <a:pt x="4136572" y="2133600"/>
                  </a:cubicBezTo>
                  <a:lnTo>
                    <a:pt x="4151086" y="2075543"/>
                  </a:lnTo>
                  <a:cubicBezTo>
                    <a:pt x="4172857" y="2041676"/>
                    <a:pt x="4190395" y="1984829"/>
                    <a:pt x="4229100" y="1955800"/>
                  </a:cubicBezTo>
                  <a:cubicBezTo>
                    <a:pt x="4267805" y="1926771"/>
                    <a:pt x="4340679" y="1920120"/>
                    <a:pt x="4383315" y="1901372"/>
                  </a:cubicBezTo>
                  <a:cubicBezTo>
                    <a:pt x="4425951" y="1882624"/>
                    <a:pt x="4470261" y="1860898"/>
                    <a:pt x="4484915" y="1843314"/>
                  </a:cubicBezTo>
                  <a:cubicBezTo>
                    <a:pt x="4498766" y="1826692"/>
                    <a:pt x="4503208" y="1804043"/>
                    <a:pt x="4513943" y="1785257"/>
                  </a:cubicBezTo>
                  <a:cubicBezTo>
                    <a:pt x="4522598" y="1770111"/>
                    <a:pt x="4533296" y="1756228"/>
                    <a:pt x="4542972" y="1741714"/>
                  </a:cubicBezTo>
                  <a:cubicBezTo>
                    <a:pt x="4552648" y="1712686"/>
                    <a:pt x="4567673" y="1684920"/>
                    <a:pt x="4572000" y="1654629"/>
                  </a:cubicBezTo>
                  <a:cubicBezTo>
                    <a:pt x="4576838" y="1620762"/>
                    <a:pt x="4576685" y="1585797"/>
                    <a:pt x="4586515" y="1553029"/>
                  </a:cubicBezTo>
                  <a:cubicBezTo>
                    <a:pt x="4591527" y="1536321"/>
                    <a:pt x="4607742" y="1525088"/>
                    <a:pt x="4615543" y="1509486"/>
                  </a:cubicBezTo>
                  <a:cubicBezTo>
                    <a:pt x="4630419" y="1479734"/>
                    <a:pt x="4639052" y="1420971"/>
                    <a:pt x="4644572" y="1393372"/>
                  </a:cubicBezTo>
                  <a:cubicBezTo>
                    <a:pt x="4649410" y="1325639"/>
                    <a:pt x="4652938" y="1257799"/>
                    <a:pt x="4659086" y="1190172"/>
                  </a:cubicBezTo>
                  <a:cubicBezTo>
                    <a:pt x="4662617" y="1151326"/>
                    <a:pt x="4673600" y="1113063"/>
                    <a:pt x="4673600" y="1074057"/>
                  </a:cubicBezTo>
                  <a:cubicBezTo>
                    <a:pt x="4673600" y="953008"/>
                    <a:pt x="4670746" y="831686"/>
                    <a:pt x="4659086" y="711200"/>
                  </a:cubicBezTo>
                  <a:cubicBezTo>
                    <a:pt x="4656139" y="680743"/>
                    <a:pt x="4647030" y="649574"/>
                    <a:pt x="4630057" y="624114"/>
                  </a:cubicBezTo>
                  <a:cubicBezTo>
                    <a:pt x="4600195" y="579321"/>
                    <a:pt x="4600946" y="574281"/>
                    <a:pt x="4557486" y="537029"/>
                  </a:cubicBezTo>
                  <a:cubicBezTo>
                    <a:pt x="4539119" y="521286"/>
                    <a:pt x="4516534" y="510591"/>
                    <a:pt x="4499429" y="493486"/>
                  </a:cubicBezTo>
                  <a:cubicBezTo>
                    <a:pt x="4402666" y="396723"/>
                    <a:pt x="4542972" y="498325"/>
                    <a:pt x="4426857" y="420914"/>
                  </a:cubicBezTo>
                  <a:cubicBezTo>
                    <a:pt x="4426085" y="417827"/>
                    <a:pt x="4405265" y="328237"/>
                    <a:pt x="4397829" y="319314"/>
                  </a:cubicBezTo>
                  <a:cubicBezTo>
                    <a:pt x="4382343" y="300731"/>
                    <a:pt x="4359124" y="290286"/>
                    <a:pt x="4339772" y="275772"/>
                  </a:cubicBezTo>
                  <a:cubicBezTo>
                    <a:pt x="4286552" y="195943"/>
                    <a:pt x="4339772" y="263677"/>
                    <a:pt x="4267200" y="203200"/>
                  </a:cubicBezTo>
                  <a:cubicBezTo>
                    <a:pt x="4207437" y="153398"/>
                    <a:pt x="4231376" y="142448"/>
                    <a:pt x="4136572" y="116114"/>
                  </a:cubicBezTo>
                  <a:cubicBezTo>
                    <a:pt x="4079861" y="100361"/>
                    <a:pt x="4018993" y="103256"/>
                    <a:pt x="3962400" y="87086"/>
                  </a:cubicBezTo>
                  <a:cubicBezTo>
                    <a:pt x="3928533" y="77410"/>
                    <a:pt x="3894970" y="66600"/>
                    <a:pt x="3860800" y="58057"/>
                  </a:cubicBezTo>
                  <a:cubicBezTo>
                    <a:pt x="3779775" y="37801"/>
                    <a:pt x="3695082" y="34770"/>
                    <a:pt x="3614057" y="14514"/>
                  </a:cubicBezTo>
                  <a:lnTo>
                    <a:pt x="3556000" y="0"/>
                  </a:lnTo>
                  <a:cubicBezTo>
                    <a:pt x="3534634" y="2137"/>
                    <a:pt x="3413247" y="3511"/>
                    <a:pt x="3367315" y="29029"/>
                  </a:cubicBezTo>
                  <a:cubicBezTo>
                    <a:pt x="3346659" y="40505"/>
                    <a:pt x="3314096" y="94343"/>
                    <a:pt x="3236686" y="101600"/>
                  </a:cubicBezTo>
                  <a:cubicBezTo>
                    <a:pt x="3159276" y="108857"/>
                    <a:pt x="3004457" y="72572"/>
                    <a:pt x="2902857" y="72572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9252148" y="4289682"/>
              <a:ext cx="609600" cy="58785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bg-BG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</a:t>
              </a:r>
              <a:endPara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9861748" y="4289682"/>
              <a:ext cx="685800" cy="58785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bg-BG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10</a:t>
              </a:r>
              <a:endPara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0547548" y="4289682"/>
              <a:ext cx="609600" cy="58785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9252148" y="5007407"/>
              <a:ext cx="609600" cy="58785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bg-BG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</a:t>
              </a:r>
              <a:endPara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9861748" y="5007407"/>
              <a:ext cx="685800" cy="58785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13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60885" y="37664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75000"/>
                    </a:schemeClr>
                  </a:solidFill>
                </a:rPr>
                <a:t>0</a:t>
              </a:r>
              <a:endParaRPr lang="en-US" sz="28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73406" y="37664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US" sz="28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643905" y="37664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en-US" sz="28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80532" y="4308716"/>
              <a:ext cx="1415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noProof="1" smtClean="0">
                  <a:solidFill>
                    <a:schemeClr val="tx2">
                      <a:lumMod val="75000"/>
                    </a:schemeClr>
                  </a:solidFill>
                </a:rPr>
                <a:t>nums[] </a:t>
              </a:r>
              <a:r>
                <a:rPr lang="en-US" sz="2800" noProof="1" smtClean="0">
                  <a:solidFill>
                    <a:schemeClr val="tx2">
                      <a:lumMod val="75000"/>
                    </a:schemeClr>
                  </a:solidFill>
                </a:rPr>
                <a:t>: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983968" y="5029832"/>
              <a:ext cx="2212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noProof="1" smtClean="0">
                  <a:solidFill>
                    <a:schemeClr val="tx2">
                      <a:lumMod val="75000"/>
                    </a:schemeClr>
                  </a:solidFill>
                </a:rPr>
                <a:t>condensed[]</a:t>
              </a:r>
              <a:r>
                <a:rPr lang="en-US" sz="2800" noProof="1" smtClean="0">
                  <a:solidFill>
                    <a:schemeClr val="tx2">
                      <a:lumMod val="75000"/>
                    </a:schemeClr>
                  </a:solidFill>
                </a:rPr>
                <a:t> :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9556949" y="4769876"/>
              <a:ext cx="0" cy="33552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9739898" y="4783295"/>
              <a:ext cx="233509" cy="32210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0224051" y="4769876"/>
              <a:ext cx="0" cy="33552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10407000" y="4783295"/>
              <a:ext cx="233509" cy="32210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Write a method to extract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/>
              <a:t>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3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</a:t>
            </a:r>
            <a:r>
              <a:rPr lang="en-US" dirty="0" smtClean="0"/>
              <a:t>from array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integers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 element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elements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 panose="05000000000000000000" pitchFamily="2" charset="2"/>
              </a:rPr>
              <a:t>odd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3</a:t>
            </a:r>
            <a:r>
              <a:rPr lang="en-US" dirty="0" smtClean="0">
                <a:sym typeface="Wingdings" panose="05000000000000000000" pitchFamily="2" charset="2"/>
              </a:rPr>
              <a:t> elements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ym typeface="Wingdings" panose="05000000000000000000" pitchFamily="2" charset="2"/>
              </a:rPr>
              <a:t>Read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integers from the console and print the middle elements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Extract Middle 1, 2 or 3 Elements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9899" y="3805728"/>
            <a:ext cx="28394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95380" y="3802719"/>
            <a:ext cx="24806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 3, 4, 5 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233895" y="392355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79899" y="2887115"/>
            <a:ext cx="28394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7 4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95380" y="2884106"/>
            <a:ext cx="24806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 8, 1 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233895" y="300494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179899" y="1964077"/>
            <a:ext cx="28394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795380" y="1961068"/>
            <a:ext cx="24806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 5 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233895" y="208190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816005" y="615768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judge.softuni.bg/Contests/Practice/Index/172#9</a:t>
            </a:r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870639" y="5358010"/>
            <a:ext cx="570930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2 8 12 7 3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4 5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33 -2 8 22 4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81558" y="5367751"/>
            <a:ext cx="195102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 4, 5 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7818557" y="547884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5538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Extract Middle 1, 2 or 3 Elements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5768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judge.softuni.bg/Contests/Practice/Index/172#9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1603" y="1219200"/>
            <a:ext cx="10571218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int[] ExtractMiddleElements(int[] arr)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arr.Length / 2 - 1;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+ 2;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(arr.Length == 1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(arr.Length % 2 ==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int[] mid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int[end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Copy arr[start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end]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mid[]</a:t>
            </a:r>
            <a:endParaRPr lang="en-US" sz="2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mid;</a:t>
            </a:r>
            <a:endParaRPr lang="en-US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17668" y="5158545"/>
            <a:ext cx="28394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6 7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274568" y="4913066"/>
            <a:ext cx="52902" cy="31570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133012" y="4913066"/>
            <a:ext cx="92984" cy="31570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46878" y="4422373"/>
            <a:ext cx="87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47266" y="4422373"/>
            <a:ext cx="75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3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arrays of words </a:t>
            </a:r>
            <a:r>
              <a:rPr lang="en-US" smtClean="0"/>
              <a:t>and find </a:t>
            </a:r>
            <a:r>
              <a:rPr lang="en-US" dirty="0" smtClean="0"/>
              <a:t>the length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 common end </a:t>
            </a:r>
            <a:r>
              <a:rPr lang="en-US" dirty="0" smtClean="0"/>
              <a:t>(left or right)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Largest Common End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2500086"/>
            <a:ext cx="733523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hi php java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csharp sql html css js</a:t>
            </a:r>
          </a:p>
          <a:p>
            <a:pPr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hi php java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softuni nakov java learn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599612" y="2500086"/>
            <a:ext cx="838200" cy="9390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038127" y="279653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2412" y="3817334"/>
            <a:ext cx="733523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hi php java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xml csharp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sql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html css js</a:t>
            </a:r>
          </a:p>
          <a:p>
            <a:pPr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nakov java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sql html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css js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599612" y="3817334"/>
            <a:ext cx="838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9038127" y="409052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5139960"/>
            <a:ext cx="733523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 love programming</a:t>
            </a:r>
          </a:p>
          <a:p>
            <a:pPr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Learn Java or C#?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99612" y="5139960"/>
            <a:ext cx="838200" cy="929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9038127" y="542698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816005" y="621490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Largest Common End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6005" y="621490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judge.softuni.bg/Contests/Practice/Index/172#10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01603" y="1113972"/>
            <a:ext cx="10571218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LargestCommonEnd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words1, string[] words2)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rightCount = 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(rightCount &lt; words1.Length &amp;&amp; 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rightCount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words2.Length)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(words1[words1.Length - rightCount - 1] ==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words2[words2.Length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rightCount - 1])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rightCount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else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rightCount;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9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34390"/>
            <a:ext cx="10363200" cy="820600"/>
          </a:xfrm>
        </p:spPr>
        <p:txBody>
          <a:bodyPr/>
          <a:lstStyle/>
          <a:p>
            <a:r>
              <a:rPr lang="en-US" dirty="0" smtClean="0"/>
              <a:t>Arrays – Exercises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Exercises in Class (Lab)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86" y="990600"/>
            <a:ext cx="3524026" cy="3637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45" y="1786131"/>
            <a:ext cx="3084843" cy="2627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12" y="1752600"/>
            <a:ext cx="2670279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an array of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integers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fold</a:t>
            </a:r>
            <a:r>
              <a:rPr lang="en-US" dirty="0" smtClean="0"/>
              <a:t> it like shown below, and print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of the upper and lower rows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integers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Fold and Sum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40087" y="3815379"/>
            <a:ext cx="2743200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3 4 5 6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7 8</a:t>
            </a:r>
          </a:p>
        </p:txBody>
      </p:sp>
      <p:sp>
        <p:nvSpPr>
          <p:cNvPr id="7" name="Right Arrow 6"/>
          <p:cNvSpPr/>
          <p:nvPr/>
        </p:nvSpPr>
        <p:spPr>
          <a:xfrm>
            <a:off x="6919165" y="408507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816005" y="621490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432979" y="3815379"/>
            <a:ext cx="1512144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2 1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8 7</a:t>
            </a:r>
          </a:p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3 4 5 6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9079659" y="408507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599612" y="3815379"/>
            <a:ext cx="1752600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5 5 13 13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5132627"/>
            <a:ext cx="4359726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3 -1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2 5 0 1 9 8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7 -2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265177" y="540232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794869" y="5132627"/>
            <a:ext cx="2356943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-1 3 4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-2 7 6</a:t>
            </a:r>
          </a:p>
          <a:p>
            <a:pPr algn="ctr"/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 </a:t>
            </a: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5 0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1 </a:t>
            </a: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8304212" y="540232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832355" y="5132627"/>
            <a:ext cx="2519857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8 4 -1 16 14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783286" y="2510204"/>
            <a:ext cx="1520925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</a:t>
            </a: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8440090" y="277990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941979" y="2510204"/>
            <a:ext cx="886234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600" b="1" spc="-150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</a:t>
            </a:r>
            <a:endParaRPr lang="en-US" sz="2600" b="1" spc="-150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9953967" y="277990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0460721" y="2510204"/>
            <a:ext cx="891491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7 9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869498" y="2537012"/>
            <a:ext cx="3015114" cy="2167538"/>
            <a:chOff x="216658" y="2563502"/>
            <a:chExt cx="3015114" cy="2167538"/>
          </a:xfrm>
        </p:grpSpPr>
        <p:sp>
          <p:nvSpPr>
            <p:cNvPr id="30" name="Rectangle 29"/>
            <p:cNvSpPr/>
            <p:nvPr/>
          </p:nvSpPr>
          <p:spPr>
            <a:xfrm>
              <a:off x="988438" y="2617571"/>
              <a:ext cx="1447800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3 4 5 6</a:t>
              </a:r>
              <a:endParaRPr lang="en-US" sz="2800" dirty="0"/>
            </a:p>
          </p:txBody>
        </p:sp>
        <p:sp>
          <p:nvSpPr>
            <p:cNvPr id="31" name="Rectangle 30"/>
            <p:cNvSpPr/>
            <p:nvPr/>
          </p:nvSpPr>
          <p:spPr>
            <a:xfrm rot="543358">
              <a:off x="216658" y="2563502"/>
              <a:ext cx="718763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1 2</a:t>
              </a:r>
              <a:endParaRPr lang="en-US" sz="2800" dirty="0"/>
            </a:p>
          </p:txBody>
        </p:sp>
        <p:sp>
          <p:nvSpPr>
            <p:cNvPr id="32" name="Rectangle 31"/>
            <p:cNvSpPr/>
            <p:nvPr/>
          </p:nvSpPr>
          <p:spPr>
            <a:xfrm rot="21172160">
              <a:off x="2502736" y="2573917"/>
              <a:ext cx="729036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7 8 </a:t>
              </a:r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09584" y="4350040"/>
              <a:ext cx="1447800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3 4 5 6</a:t>
              </a:r>
              <a:endParaRPr lang="en-US" sz="2800" dirty="0"/>
            </a:p>
          </p:txBody>
        </p:sp>
        <p:sp>
          <p:nvSpPr>
            <p:cNvPr id="37" name="Rectangle 36"/>
            <p:cNvSpPr/>
            <p:nvPr/>
          </p:nvSpPr>
          <p:spPr>
            <a:xfrm rot="9767020">
              <a:off x="936768" y="3865274"/>
              <a:ext cx="718763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1 2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 rot="11713478">
              <a:off x="1804211" y="3848545"/>
              <a:ext cx="729036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7 8 </a:t>
              </a:r>
              <a:endParaRPr lang="en-US" sz="2800" dirty="0"/>
            </a:p>
          </p:txBody>
        </p:sp>
        <p:sp>
          <p:nvSpPr>
            <p:cNvPr id="40" name="Down Arrow 39"/>
            <p:cNvSpPr/>
            <p:nvPr/>
          </p:nvSpPr>
          <p:spPr>
            <a:xfrm>
              <a:off x="1528440" y="3202281"/>
              <a:ext cx="381000" cy="41800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611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programming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numbered</a:t>
            </a:r>
            <a:r>
              <a:rPr lang="en-US" dirty="0" smtClean="0"/>
              <a:t>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same type </a:t>
            </a:r>
            <a:r>
              <a:rPr lang="en-US" dirty="0" smtClean="0"/>
              <a:t>(e.g. integers)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Arrays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 smtClean="0"/>
              <a:t>) – cannot be resized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382965" y="402687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4878215" y="422810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812419" y="4500588"/>
            <a:ext cx="3232994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380412" y="4163326"/>
            <a:ext cx="27432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/>
          </p:nvPr>
        </p:nvGraphicFramePr>
        <p:xfrm>
          <a:off x="4791294" y="476308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/>
                <a:gridCol w="588264"/>
                <a:gridCol w="588264"/>
                <a:gridCol w="588264"/>
                <a:gridCol w="588264"/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7362516" y="5346611"/>
            <a:ext cx="2297391" cy="1098305"/>
          </a:xfrm>
          <a:prstGeom prst="wedgeRoundRectCallout">
            <a:avLst>
              <a:gd name="adj1" fmla="val -69609"/>
              <a:gd name="adj2" fmla="val -665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Element</a:t>
            </a:r>
            <a:br>
              <a:rPr lang="en-US" sz="2800" dirty="0" smtClean="0">
                <a:solidFill>
                  <a:srgbClr val="FFFFFF"/>
                </a:solidFill>
                <a:latin typeface="+mn-lt"/>
              </a:rPr>
            </a:br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of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an array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54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an array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integers</a:t>
            </a:r>
            <a:r>
              <a:rPr lang="en-US" dirty="0" smtClean="0"/>
              <a:t> and an 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 smtClean="0"/>
              <a:t>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Rotate </a:t>
            </a:r>
            <a:r>
              <a:rPr lang="en-US" dirty="0" smtClean="0"/>
              <a:t>the array right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 smtClean="0"/>
              <a:t> times and sum the obtained arrays as shown below: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Rotate and Sum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6005" y="621490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judge.softuni.bg/Contests/Practice/Index/172#12</a:t>
            </a:r>
            <a:endParaRPr lang="en-US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342683" y="2438401"/>
            <a:ext cx="1746452" cy="9300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2 4 -1</a:t>
            </a:r>
          </a:p>
          <a:p>
            <a:pPr>
              <a:spcAft>
                <a:spcPts val="0"/>
              </a:spcAft>
            </a:pP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600" b="1" spc="-150" noProof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4238461" y="272955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726902" y="2438400"/>
            <a:ext cx="1911148" cy="930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</a:t>
            </a: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bg-BG" sz="2600" b="1" spc="-150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4 -1 3 2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6774064" y="272955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7262505" y="2438400"/>
            <a:ext cx="2184707" cy="930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3 2 5 6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342683" y="3631023"/>
            <a:ext cx="1746452" cy="9300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</a:t>
            </a:r>
          </a:p>
          <a:p>
            <a:pPr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600" b="1" spc="-150" noProof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4238461" y="39221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726902" y="3631022"/>
            <a:ext cx="1911148" cy="930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3 1 2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6774064" y="39221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7262505" y="3631022"/>
            <a:ext cx="2184707" cy="930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3 1 2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342683" y="4818828"/>
            <a:ext cx="1746452" cy="12854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1 2 3 4 5</a:t>
            </a:r>
          </a:p>
          <a:p>
            <a:pPr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600" b="1" spc="-150" noProof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4238461" y="52876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4726902" y="4818827"/>
            <a:ext cx="1911148" cy="12854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5 1 2 3 4</a:t>
            </a:r>
          </a:p>
          <a:p>
            <a:pPr algn="ctr"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4 5 1 2 3</a:t>
            </a:r>
          </a:p>
          <a:p>
            <a:pPr algn="ctr"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3 4 5 1 2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6774064" y="52876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7262505" y="4818827"/>
            <a:ext cx="2184707" cy="12854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12 10 8 6 9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 smtClean="0"/>
              <a:t> hold sequence of elements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Elements are numbered from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 smtClean="0"/>
              <a:t> to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Creating (allocating) an array: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Accessing array elements by index: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Printing </a:t>
            </a:r>
            <a:r>
              <a:rPr lang="en-US" sz="3200" dirty="0"/>
              <a:t>array </a:t>
            </a:r>
            <a:r>
              <a:rPr lang="en-US" sz="3200" dirty="0" smtClean="0"/>
              <a:t>elements: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212" y="4698280"/>
            <a:ext cx="3261442" cy="1485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61" y="17526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836614" y="3113831"/>
            <a:ext cx="701039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int[] </a:t>
            </a:r>
            <a:r>
              <a:rPr lang="en-US" sz="2600" dirty="0" smtClean="0"/>
              <a:t>numbers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new int[10]</a:t>
            </a:r>
            <a:r>
              <a:rPr lang="en-US" sz="2600" dirty="0" smtClean="0"/>
              <a:t>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36614" y="4448628"/>
            <a:ext cx="701039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numbers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 smtClean="0"/>
              <a:t>5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 smtClean="0"/>
              <a:t> = 10;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836614" y="5808112"/>
            <a:ext cx="701039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Console.Write(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string.Join</a:t>
            </a:r>
            <a:r>
              <a:rPr lang="en-US" sz="2600" dirty="0" smtClean="0"/>
              <a:t>(" ", arr));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days of week can be stored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 of Week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41412" y="1981200"/>
            <a:ext cx="4038600" cy="4457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string[] </a:t>
            </a:r>
            <a:r>
              <a:rPr lang="en-US" sz="2800" dirty="0" smtClean="0"/>
              <a:t>days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 "Monday",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  "Tuesday",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"Wednesday",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"Thursday",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"Friday",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"Saturday",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"Sunday"</a:t>
            </a:r>
          </a:p>
          <a:p>
            <a:pPr>
              <a:lnSpc>
                <a:spcPct val="11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800" dirty="0" smtClean="0"/>
              <a:t>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35585"/>
              </p:ext>
            </p:extLst>
          </p:nvPr>
        </p:nvGraphicFramePr>
        <p:xfrm>
          <a:off x="6554685" y="2008093"/>
          <a:ext cx="4492727" cy="4414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308"/>
                <a:gridCol w="2409419"/>
              </a:tblGrid>
              <a:tr h="607769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Expression</a:t>
                      </a:r>
                      <a:endPara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Value</a:t>
                      </a:r>
                      <a:endPara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days[0]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Monday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days[1]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Tuesday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days[2]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Wednesday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days[3]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Thursday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days[4]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Friday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days[5]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Saturday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days[6]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Sunday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5561012" y="4019566"/>
            <a:ext cx="622342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5854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day number </a:t>
            </a:r>
            <a:r>
              <a:rPr lang="en-US" dirty="0" smtClean="0"/>
              <a:t>[1…7] and print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day name </a:t>
            </a:r>
            <a:r>
              <a:rPr lang="en-US" dirty="0" smtClean="0"/>
              <a:t>(in English) or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Invalid day!</a:t>
            </a:r>
            <a:r>
              <a:rPr lang="en-US" dirty="0" smtClean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Day of Week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2514600"/>
            <a:ext cx="10515598" cy="34285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string[] </a:t>
            </a:r>
            <a:r>
              <a:rPr lang="en-US" sz="2600" dirty="0" smtClean="0"/>
              <a:t>days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600" dirty="0" smtClean="0"/>
              <a:t> "Monday", "Tuesday", "Wednesday", "Thursday", "Friday", "Saturday", "Sunday"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600" dirty="0" smtClean="0"/>
              <a:t>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600" dirty="0" smtClean="0"/>
              <a:t>int day = int.Parse(Console.ReadLine());</a:t>
            </a:r>
          </a:p>
          <a:p>
            <a:pPr>
              <a:lnSpc>
                <a:spcPct val="110000"/>
              </a:lnSpc>
            </a:pPr>
            <a:r>
              <a:rPr lang="en-US" sz="2600" dirty="0" smtClean="0"/>
              <a:t>if (day &gt;= 1 &amp;&amp; day &lt;= 7)</a:t>
            </a:r>
          </a:p>
          <a:p>
            <a:pPr>
              <a:lnSpc>
                <a:spcPct val="110000"/>
              </a:lnSpc>
            </a:pPr>
            <a:r>
              <a:rPr lang="en-US" sz="2600" dirty="0" smtClean="0"/>
              <a:t>   Console.WriteLine(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days[day - 1]</a:t>
            </a:r>
            <a:r>
              <a:rPr lang="en-US" sz="2600" dirty="0" smtClean="0"/>
              <a:t>);</a:t>
            </a:r>
          </a:p>
          <a:p>
            <a:pPr>
              <a:lnSpc>
                <a:spcPct val="110000"/>
              </a:lnSpc>
            </a:pPr>
            <a:r>
              <a:rPr lang="en-US" sz="2600" dirty="0" smtClean="0"/>
              <a:t>else</a:t>
            </a:r>
          </a:p>
          <a:p>
            <a:pPr>
              <a:lnSpc>
                <a:spcPct val="110000"/>
              </a:lnSpc>
            </a:pPr>
            <a:r>
              <a:rPr lang="en-US" sz="2600" dirty="0" smtClean="0"/>
              <a:t>   Console.WriteLine("Invalid day!");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471" y="3714617"/>
            <a:ext cx="27051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9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Allocating</a:t>
            </a:r>
            <a:r>
              <a:rPr lang="en-US" dirty="0" smtClean="0"/>
              <a:t> an array of 10 integers: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Assigning values </a:t>
            </a:r>
            <a:r>
              <a:rPr lang="en-US" dirty="0" smtClean="0"/>
              <a:t>to the array elements: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Accessing</a:t>
            </a:r>
            <a:r>
              <a:rPr lang="en-US" dirty="0"/>
              <a:t> array elements by index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882588"/>
            <a:ext cx="105155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int[] </a:t>
            </a:r>
            <a:r>
              <a:rPr lang="en-US" sz="2800" dirty="0" smtClean="0"/>
              <a:t>numbers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new int[10]</a:t>
            </a:r>
            <a:r>
              <a:rPr lang="en-US" sz="2800" dirty="0" smtClean="0"/>
              <a:t>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3379694"/>
            <a:ext cx="10515598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for (int i = 0; i &lt; numbers.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 smtClean="0"/>
              <a:t>; i++)</a:t>
            </a:r>
          </a:p>
          <a:p>
            <a:r>
              <a:rPr lang="en-US" sz="2800" dirty="0" smtClean="0"/>
              <a:t>    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800" dirty="0" smtClean="0"/>
              <a:t> 1;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5311588"/>
            <a:ext cx="10515598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5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 = 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2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 + 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7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10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 = 1;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IndexOutOfRangeException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6959908" y="643332"/>
            <a:ext cx="2739091" cy="1145878"/>
          </a:xfrm>
          <a:prstGeom prst="wedgeRoundRectCallout">
            <a:avLst>
              <a:gd name="adj1" fmla="val -75011"/>
              <a:gd name="adj2" fmla="val 70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elements are initially ==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4"/>
          <p:cNvSpPr>
            <a:spLocks noChangeArrowheads="1"/>
          </p:cNvSpPr>
          <p:nvPr/>
        </p:nvSpPr>
        <p:spPr bwMode="auto">
          <a:xfrm>
            <a:off x="8061956" y="2106304"/>
            <a:ext cx="3102600" cy="1345366"/>
          </a:xfrm>
          <a:prstGeom prst="wedgeRoundRectCallout">
            <a:avLst>
              <a:gd name="adj1" fmla="val -69957"/>
              <a:gd name="adj2" fmla="val 535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Length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the number of array elements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4"/>
          <p:cNvSpPr>
            <a:spLocks noChangeArrowheads="1"/>
          </p:cNvSpPr>
          <p:nvPr/>
        </p:nvSpPr>
        <p:spPr bwMode="auto">
          <a:xfrm>
            <a:off x="7466016" y="4377735"/>
            <a:ext cx="4038596" cy="997209"/>
          </a:xfrm>
          <a:prstGeom prst="wedgeRoundRectCallout">
            <a:avLst>
              <a:gd name="adj1" fmla="val -61431"/>
              <a:gd name="adj2" fmla="val 59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[]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operator accesses elements by index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6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Write a program to find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 numbers in range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]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Sieve of Eratosthenes </a:t>
            </a:r>
            <a:r>
              <a:rPr lang="en-US" dirty="0" smtClean="0"/>
              <a:t>algorithm: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]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true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]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]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false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Find the smallest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, which</a:t>
            </a:r>
            <a:br>
              <a:rPr lang="en-US" dirty="0" smtClean="0"/>
            </a:br>
            <a:r>
              <a:rPr lang="en-US" dirty="0" smtClean="0"/>
              <a:t>holds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]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true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*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]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*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] </a:t>
            </a:r>
            <a:r>
              <a:rPr lang="en-US" dirty="0" smtClean="0"/>
              <a:t>=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*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]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Repeat for the next smallest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Sieve </a:t>
            </a:r>
            <a:r>
              <a:rPr lang="en-US" dirty="0"/>
              <a:t>of Eratosthenes</a:t>
            </a:r>
          </a:p>
        </p:txBody>
      </p:sp>
      <p:pic>
        <p:nvPicPr>
          <p:cNvPr id="1026" name="Picture 2" descr="https://upload.wikimedia.org/wikipedia/commons/b/b9/Sieve_of_Eratosthenes_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90" y="2288234"/>
            <a:ext cx="4819053" cy="39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7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Sieve of Eratosthenes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15704"/>
            <a:ext cx="10668002" cy="49732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var n = int.Parse(Console.ReadLine());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bool[] primes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new bool[n + 1]</a:t>
            </a:r>
            <a:r>
              <a:rPr lang="en-US" dirty="0" smtClean="0"/>
              <a:t>;</a:t>
            </a:r>
          </a:p>
          <a:p>
            <a:r>
              <a:rPr lang="en-US" dirty="0" smtClean="0"/>
              <a:t>for (int i = 0; i &lt;= n; i++)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[i] = true;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[0]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[1] = false;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for (int p = 2; p &lt;= n; p++)</a:t>
            </a:r>
          </a:p>
          <a:p>
            <a:r>
              <a:rPr lang="en-US" dirty="0" smtClean="0"/>
              <a:t>  if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primes[p]</a:t>
            </a:r>
            <a:r>
              <a:rPr lang="en-US" dirty="0" smtClean="0"/>
              <a:t>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FillPrimes(primes</a:t>
            </a:r>
            <a:r>
              <a:rPr lang="en-US" dirty="0" smtClean="0"/>
              <a:t>, p);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static void FillPrimes(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bool[] primes</a:t>
            </a:r>
            <a:r>
              <a:rPr lang="en-US" dirty="0" smtClean="0"/>
              <a:t>, int step)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for (int i = 2 * step; i &lt;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primes.Length</a:t>
            </a:r>
            <a:r>
              <a:rPr lang="en-US" dirty="0" smtClean="0"/>
              <a:t>; i += step)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primes</a:t>
            </a:r>
            <a:r>
              <a:rPr lang="en-US" dirty="0" smtClean="0"/>
              <a:t>[i] = false;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21663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judge.softuni.bg/Contests/Practice/Index/172#1</a:t>
            </a:r>
            <a:endParaRPr lang="en-US" dirty="0"/>
          </a:p>
        </p:txBody>
      </p:sp>
      <p:sp>
        <p:nvSpPr>
          <p:cNvPr id="9" name="AutoShape 24"/>
          <p:cNvSpPr>
            <a:spLocks noChangeArrowheads="1"/>
          </p:cNvSpPr>
          <p:nvPr/>
        </p:nvSpPr>
        <p:spPr bwMode="auto">
          <a:xfrm>
            <a:off x="7999412" y="2590800"/>
            <a:ext cx="3200400" cy="1447800"/>
          </a:xfrm>
          <a:prstGeom prst="wedgeRoundRectCallout">
            <a:avLst>
              <a:gd name="adj1" fmla="val -64988"/>
              <a:gd name="adj2" fmla="val 439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print the calculated prime numbers at the end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0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3169</Words>
  <Application>Microsoft Office PowerPoint</Application>
  <PresentationFormat>Custom</PresentationFormat>
  <Paragraphs>588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Arrays</vt:lpstr>
      <vt:lpstr>Table of Contents</vt:lpstr>
      <vt:lpstr>Arrays</vt:lpstr>
      <vt:lpstr>What are Arrays?</vt:lpstr>
      <vt:lpstr>Days of Week – Example</vt:lpstr>
      <vt:lpstr>Problem: Day of Week</vt:lpstr>
      <vt:lpstr>Working with Arrays</vt:lpstr>
      <vt:lpstr>Problem: Sieve of Eratosthenes</vt:lpstr>
      <vt:lpstr>Solution: Sieve of Eratosthenes</vt:lpstr>
      <vt:lpstr>Problem: Last K Numbers Sums</vt:lpstr>
      <vt:lpstr>Solution: Last K Numbers Sums</vt:lpstr>
      <vt:lpstr>Working with Arrays</vt:lpstr>
      <vt:lpstr>Reading Arrays from the Console</vt:lpstr>
      <vt:lpstr>Reading Arrays From the Console</vt:lpstr>
      <vt:lpstr>Problem: Sum, Min, Max, First, Last, Average</vt:lpstr>
      <vt:lpstr>Solution: Sum, Min, Max, First, Last, Average</vt:lpstr>
      <vt:lpstr>Reading Array Values from a Single Line</vt:lpstr>
      <vt:lpstr>Problem: Triple Sum (a + b == c)</vt:lpstr>
      <vt:lpstr>Solution: Triple Sum (a + b == c)</vt:lpstr>
      <vt:lpstr>Printing Arrays at the Console</vt:lpstr>
      <vt:lpstr>Printing Arrays on the Console</vt:lpstr>
      <vt:lpstr>Problem: Rounding Numbers</vt:lpstr>
      <vt:lpstr>Solution: Rounding Numbers</vt:lpstr>
      <vt:lpstr>Printing with foreach / String.Join(…)</vt:lpstr>
      <vt:lpstr>Problem: Reverse Array</vt:lpstr>
      <vt:lpstr>Solution: Reverse Array</vt:lpstr>
      <vt:lpstr>Solution: Reverse Array – Functional Style</vt:lpstr>
      <vt:lpstr>Reading and Printing Arrays</vt:lpstr>
      <vt:lpstr>Arrays – Exercises</vt:lpstr>
      <vt:lpstr>Problem: Sum Arrays</vt:lpstr>
      <vt:lpstr>Solution: Sum Arrays</vt:lpstr>
      <vt:lpstr>Problem: Condense Array to Number</vt:lpstr>
      <vt:lpstr>Solution: Condense Array to Number</vt:lpstr>
      <vt:lpstr>Problem: Extract Middle 1, 2 or 3 Elements</vt:lpstr>
      <vt:lpstr>Solution: Extract Middle 1, 2 or 3 Elements</vt:lpstr>
      <vt:lpstr>Problem: Largest Common End</vt:lpstr>
      <vt:lpstr>Solution: Largest Common End</vt:lpstr>
      <vt:lpstr>Arrays – Exercises</vt:lpstr>
      <vt:lpstr>Homework: Fold and Sum</vt:lpstr>
      <vt:lpstr>Homework: Rotate and Sum</vt:lpstr>
      <vt:lpstr>Summary</vt:lpstr>
      <vt:lpstr>Arrays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</dc:title>
  <dc:subject>C# Basics Course</dc:subject>
  <dc:creator/>
  <cp:keywords>C#,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2016-03-18T15:34:43Z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